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441" r:id="rId5"/>
    <p:sldId id="461" r:id="rId6"/>
    <p:sldId id="463" r:id="rId7"/>
    <p:sldId id="464" r:id="rId8"/>
    <p:sldId id="457" r:id="rId9"/>
    <p:sldId id="453" r:id="rId10"/>
    <p:sldId id="455" r:id="rId11"/>
    <p:sldId id="444" r:id="rId12"/>
    <p:sldId id="442" r:id="rId13"/>
    <p:sldId id="448" r:id="rId14"/>
    <p:sldId id="447" r:id="rId15"/>
    <p:sldId id="256" r:id="rId16"/>
    <p:sldId id="257" r:id="rId17"/>
    <p:sldId id="258" r:id="rId18"/>
    <p:sldId id="259" r:id="rId19"/>
    <p:sldId id="460" r:id="rId20"/>
    <p:sldId id="264" r:id="rId21"/>
    <p:sldId id="265" r:id="rId22"/>
    <p:sldId id="269" r:id="rId23"/>
    <p:sldId id="459" r:id="rId24"/>
    <p:sldId id="263"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9D9C9A-6150-70E7-1216-4C2706C69523}" name="LANE Marianne Eleanor" initials="LE" userId="S::mlane@iom.int::3c2acb6c-e797-4826-a3d9-06645325c9fe" providerId="AD"/>
  <p188:author id="{350244A6-5911-DBD1-7594-80B2D2ED0048}" name="WONG Lorraine" initials="WL" userId="S::lwong@iom.int::44847b47-a8e1-4114-b91d-50ef9faf02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phie crozet" initials="sc" lastIdx="1" clrIdx="0">
    <p:extLst>
      <p:ext uri="{19B8F6BF-5375-455C-9EA6-DF929625EA0E}">
        <p15:presenceInfo xmlns:p15="http://schemas.microsoft.com/office/powerpoint/2012/main" userId="ec1065b6b8e8d8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5A1"/>
    <a:srgbClr val="0033A0"/>
    <a:srgbClr val="003299"/>
    <a:srgbClr val="4C5E99"/>
    <a:srgbClr val="00329B"/>
    <a:srgbClr val="00329D"/>
    <a:srgbClr val="00329F"/>
    <a:srgbClr val="00196D"/>
    <a:srgbClr val="8E94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8120B-E08A-EDBB-1B79-FCD8AD39F7FD}" v="4" dt="2023-04-26T14:38:18.054"/>
    <p1510:client id="{497E71C0-DDD7-B044-BBE0-3DA749DFD8B8}" v="125" dt="2023-04-26T15:33:25.064"/>
    <p1510:client id="{7548CB5E-747F-4A40-85D6-016BC1A4FA59}" v="288" vWet="290" dt="2023-04-26T15:28:36.231"/>
    <p1510:client id="{9F0C2AC2-30DE-4F48-9A1A-51587CEBC84E}" v="100" dt="2023-04-26T14:32:05.642"/>
    <p1510:client id="{B0D7A07A-E43B-4E3D-A647-CCA64D96E56C}" v="52" dt="2023-04-26T07:56:44.667"/>
    <p1510:client id="{C7F26C5F-778F-AB61-B992-725E7A6424D1}" v="14" dt="2023-04-26T14:25:21.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6479"/>
  </p:normalViewPr>
  <p:slideViewPr>
    <p:cSldViewPr snapToGrid="0">
      <p:cViewPr varScale="1">
        <p:scale>
          <a:sx n="80" d="100"/>
          <a:sy n="80" d="100"/>
        </p:scale>
        <p:origin x="180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F22F0-8D02-4A29-935A-75E003DCB0CB}"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23B10AB3-FFB3-4613-A6C3-6A0F323BC27A}">
      <dgm:prSet phldrT="[Text]"/>
      <dgm:spPr>
        <a:solidFill>
          <a:srgbClr val="8DBCEB"/>
        </a:solidFill>
        <a:ln>
          <a:noFill/>
        </a:ln>
      </dgm:spPr>
      <dgm:t>
        <a:bodyPr/>
        <a:lstStyle/>
        <a:p>
          <a:r>
            <a:rPr lang="en-US" b="0" i="0">
              <a:latin typeface="+mj-lt"/>
            </a:rPr>
            <a:t>Open data standards are crucial for maintaining consistency across systems and services.</a:t>
          </a:r>
          <a:endParaRPr lang="en-US">
            <a:latin typeface="+mj-lt"/>
          </a:endParaRPr>
        </a:p>
      </dgm:t>
    </dgm:pt>
    <dgm:pt modelId="{C244D4A6-1A0E-453C-84F6-CFE26A1329CC}" type="parTrans" cxnId="{A478C24B-4EDE-4B48-90DB-25B87514507B}">
      <dgm:prSet/>
      <dgm:spPr/>
      <dgm:t>
        <a:bodyPr/>
        <a:lstStyle/>
        <a:p>
          <a:endParaRPr lang="en-US"/>
        </a:p>
      </dgm:t>
    </dgm:pt>
    <dgm:pt modelId="{97F7807F-D1FB-4EBE-AFF4-612167734344}" type="sibTrans" cxnId="{A478C24B-4EDE-4B48-90DB-25B87514507B}">
      <dgm:prSet/>
      <dgm:spPr/>
      <dgm:t>
        <a:bodyPr/>
        <a:lstStyle/>
        <a:p>
          <a:endParaRPr lang="en-US"/>
        </a:p>
      </dgm:t>
    </dgm:pt>
    <dgm:pt modelId="{913B5C76-98D0-44BF-A30B-D7B66D858732}">
      <dgm:prSet phldrT="[Text]"/>
      <dgm:spPr>
        <a:solidFill>
          <a:schemeClr val="accent3">
            <a:lumMod val="60000"/>
            <a:lumOff val="40000"/>
          </a:schemeClr>
        </a:solidFill>
        <a:ln>
          <a:noFill/>
        </a:ln>
      </dgm:spPr>
      <dgm:t>
        <a:bodyPr/>
        <a:lstStyle/>
        <a:p>
          <a:r>
            <a:rPr lang="en-US" b="0" i="0">
              <a:latin typeface="+mj-lt"/>
            </a:rPr>
            <a:t>Without these standards, there is a risk of divergent definitions and data designs.</a:t>
          </a:r>
          <a:endParaRPr lang="en-US">
            <a:latin typeface="+mj-lt"/>
          </a:endParaRPr>
        </a:p>
      </dgm:t>
    </dgm:pt>
    <dgm:pt modelId="{BFA4E902-6F4A-486F-89D6-F22EB5FDC4A8}" type="parTrans" cxnId="{9DE17AD0-80F2-4E90-808F-4934FD000FB1}">
      <dgm:prSet/>
      <dgm:spPr/>
      <dgm:t>
        <a:bodyPr/>
        <a:lstStyle/>
        <a:p>
          <a:endParaRPr lang="en-US"/>
        </a:p>
      </dgm:t>
    </dgm:pt>
    <dgm:pt modelId="{7083962D-AEB6-4096-A445-CCFFFD4972AF}" type="sibTrans" cxnId="{9DE17AD0-80F2-4E90-808F-4934FD000FB1}">
      <dgm:prSet/>
      <dgm:spPr/>
      <dgm:t>
        <a:bodyPr/>
        <a:lstStyle/>
        <a:p>
          <a:endParaRPr lang="en-US"/>
        </a:p>
      </dgm:t>
    </dgm:pt>
    <dgm:pt modelId="{8B9292F1-14DA-4687-9B83-96122F12E662}">
      <dgm:prSet phldrT="[Text]"/>
      <dgm:spPr>
        <a:solidFill>
          <a:schemeClr val="accent4">
            <a:lumMod val="60000"/>
            <a:lumOff val="40000"/>
          </a:schemeClr>
        </a:solidFill>
        <a:ln>
          <a:noFill/>
        </a:ln>
      </dgm:spPr>
      <dgm:t>
        <a:bodyPr/>
        <a:lstStyle/>
        <a:p>
          <a:r>
            <a:rPr lang="en-US" b="0" i="0">
              <a:latin typeface="+mj-lt"/>
            </a:rPr>
            <a:t>This can impede process-centric integration efforts and the analysis of aggregated data.</a:t>
          </a:r>
          <a:endParaRPr lang="en-US">
            <a:latin typeface="+mj-lt"/>
          </a:endParaRPr>
        </a:p>
      </dgm:t>
    </dgm:pt>
    <dgm:pt modelId="{0C57B41C-383E-4C9F-9D1A-37041FD8A6DF}" type="parTrans" cxnId="{2C5392F7-30BE-4ECC-8D7D-BB0903FB887E}">
      <dgm:prSet/>
      <dgm:spPr/>
      <dgm:t>
        <a:bodyPr/>
        <a:lstStyle/>
        <a:p>
          <a:endParaRPr lang="en-US"/>
        </a:p>
      </dgm:t>
    </dgm:pt>
    <dgm:pt modelId="{C8AD631E-48DB-48E6-93E3-09F2930534D2}" type="sibTrans" cxnId="{2C5392F7-30BE-4ECC-8D7D-BB0903FB887E}">
      <dgm:prSet/>
      <dgm:spPr/>
      <dgm:t>
        <a:bodyPr/>
        <a:lstStyle/>
        <a:p>
          <a:endParaRPr lang="en-US"/>
        </a:p>
      </dgm:t>
    </dgm:pt>
    <dgm:pt modelId="{646CF068-4500-424A-9774-3B712C5492BE}" type="pres">
      <dgm:prSet presAssocID="{BE4F22F0-8D02-4A29-935A-75E003DCB0CB}" presName="rootnode" presStyleCnt="0">
        <dgm:presLayoutVars>
          <dgm:chMax/>
          <dgm:chPref/>
          <dgm:dir/>
          <dgm:animLvl val="lvl"/>
        </dgm:presLayoutVars>
      </dgm:prSet>
      <dgm:spPr/>
    </dgm:pt>
    <dgm:pt modelId="{CDE0EC8E-969B-4602-8603-5D53802A6964}" type="pres">
      <dgm:prSet presAssocID="{23B10AB3-FFB3-4613-A6C3-6A0F323BC27A}" presName="composite" presStyleCnt="0"/>
      <dgm:spPr/>
    </dgm:pt>
    <dgm:pt modelId="{7DF7D8D6-732D-48BB-9C68-2204BEED9C90}" type="pres">
      <dgm:prSet presAssocID="{23B10AB3-FFB3-4613-A6C3-6A0F323BC27A}" presName="bentUpArrow1" presStyleLbl="alignImgPlace1" presStyleIdx="0" presStyleCnt="2" custLinFactNeighborX="-33260" custLinFactNeighborY="-1892"/>
      <dgm:spPr>
        <a:solidFill>
          <a:srgbClr val="8DBCEB"/>
        </a:solidFill>
      </dgm:spPr>
    </dgm:pt>
    <dgm:pt modelId="{9F035EAB-FCBA-4444-B067-F04066EF8720}" type="pres">
      <dgm:prSet presAssocID="{23B10AB3-FFB3-4613-A6C3-6A0F323BC27A}" presName="ParentText" presStyleLbl="node1" presStyleIdx="0" presStyleCnt="3" custScaleX="193970" custLinFactNeighborX="-61845" custLinFactNeighborY="-803">
        <dgm:presLayoutVars>
          <dgm:chMax val="1"/>
          <dgm:chPref val="1"/>
          <dgm:bulletEnabled val="1"/>
        </dgm:presLayoutVars>
      </dgm:prSet>
      <dgm:spPr>
        <a:prstGeom prst="rect">
          <a:avLst/>
        </a:prstGeom>
      </dgm:spPr>
    </dgm:pt>
    <dgm:pt modelId="{8E235A71-A181-45D0-BDBA-5E9517B9BF79}" type="pres">
      <dgm:prSet presAssocID="{23B10AB3-FFB3-4613-A6C3-6A0F323BC27A}" presName="ChildText" presStyleLbl="revTx" presStyleIdx="0" presStyleCnt="2">
        <dgm:presLayoutVars>
          <dgm:chMax val="0"/>
          <dgm:chPref val="0"/>
          <dgm:bulletEnabled val="1"/>
        </dgm:presLayoutVars>
      </dgm:prSet>
      <dgm:spPr/>
    </dgm:pt>
    <dgm:pt modelId="{A76FD238-0AD4-4FC5-B6B8-FE147FFD69F4}" type="pres">
      <dgm:prSet presAssocID="{97F7807F-D1FB-4EBE-AFF4-612167734344}" presName="sibTrans" presStyleCnt="0"/>
      <dgm:spPr/>
    </dgm:pt>
    <dgm:pt modelId="{7FB7EFE5-D586-43EC-BF37-5FAE18110625}" type="pres">
      <dgm:prSet presAssocID="{913B5C76-98D0-44BF-A30B-D7B66D858732}" presName="composite" presStyleCnt="0"/>
      <dgm:spPr/>
    </dgm:pt>
    <dgm:pt modelId="{91D3E04D-26D1-4DDA-B64D-CB009D56D11A}" type="pres">
      <dgm:prSet presAssocID="{913B5C76-98D0-44BF-A30B-D7B66D858732}" presName="bentUpArrow1" presStyleLbl="alignImgPlace1" presStyleIdx="1" presStyleCnt="2" custLinFactNeighborX="3418" custLinFactNeighborY="-946"/>
      <dgm:spPr>
        <a:solidFill>
          <a:srgbClr val="FFD477"/>
        </a:solidFill>
      </dgm:spPr>
    </dgm:pt>
    <dgm:pt modelId="{F58F0CA2-CC21-4622-8A4D-C7E1A7052712}" type="pres">
      <dgm:prSet presAssocID="{913B5C76-98D0-44BF-A30B-D7B66D858732}" presName="ParentText" presStyleLbl="node1" presStyleIdx="1" presStyleCnt="3" custScaleX="193970" custLinFactNeighborX="-1687" custLinFactNeighborY="0">
        <dgm:presLayoutVars>
          <dgm:chMax val="1"/>
          <dgm:chPref val="1"/>
          <dgm:bulletEnabled val="1"/>
        </dgm:presLayoutVars>
      </dgm:prSet>
      <dgm:spPr>
        <a:prstGeom prst="rect">
          <a:avLst/>
        </a:prstGeom>
      </dgm:spPr>
    </dgm:pt>
    <dgm:pt modelId="{0FA7FF7F-70E6-4C49-8622-8737DD998D17}" type="pres">
      <dgm:prSet presAssocID="{913B5C76-98D0-44BF-A30B-D7B66D858732}" presName="ChildText" presStyleLbl="revTx" presStyleIdx="1" presStyleCnt="2">
        <dgm:presLayoutVars>
          <dgm:chMax val="0"/>
          <dgm:chPref val="0"/>
          <dgm:bulletEnabled val="1"/>
        </dgm:presLayoutVars>
      </dgm:prSet>
      <dgm:spPr/>
    </dgm:pt>
    <dgm:pt modelId="{856A05FF-0CC3-4307-ABD6-518DC7DB30B4}" type="pres">
      <dgm:prSet presAssocID="{7083962D-AEB6-4096-A445-CCFFFD4972AF}" presName="sibTrans" presStyleCnt="0"/>
      <dgm:spPr/>
    </dgm:pt>
    <dgm:pt modelId="{6EC04579-794A-48AC-96A2-DCAEB1F724C6}" type="pres">
      <dgm:prSet presAssocID="{8B9292F1-14DA-4687-9B83-96122F12E662}" presName="composite" presStyleCnt="0"/>
      <dgm:spPr/>
    </dgm:pt>
    <dgm:pt modelId="{81959C73-37D9-45A4-8877-F4FE38C462BE}" type="pres">
      <dgm:prSet presAssocID="{8B9292F1-14DA-4687-9B83-96122F12E662}" presName="ParentText" presStyleLbl="node1" presStyleIdx="2" presStyleCnt="3" custAng="0" custScaleX="193970" custLinFactNeighborX="23051" custLinFactNeighborY="1606">
        <dgm:presLayoutVars>
          <dgm:chMax val="1"/>
          <dgm:chPref val="1"/>
          <dgm:bulletEnabled val="1"/>
        </dgm:presLayoutVars>
      </dgm:prSet>
      <dgm:spPr>
        <a:prstGeom prst="rect">
          <a:avLst/>
        </a:prstGeom>
      </dgm:spPr>
    </dgm:pt>
  </dgm:ptLst>
  <dgm:cxnLst>
    <dgm:cxn modelId="{52E62918-8E0D-4169-B173-7BACA9992F4D}" type="presOf" srcId="{8B9292F1-14DA-4687-9B83-96122F12E662}" destId="{81959C73-37D9-45A4-8877-F4FE38C462BE}" srcOrd="0" destOrd="0" presId="urn:microsoft.com/office/officeart/2005/8/layout/StepDownProcess"/>
    <dgm:cxn modelId="{A478C24B-4EDE-4B48-90DB-25B87514507B}" srcId="{BE4F22F0-8D02-4A29-935A-75E003DCB0CB}" destId="{23B10AB3-FFB3-4613-A6C3-6A0F323BC27A}" srcOrd="0" destOrd="0" parTransId="{C244D4A6-1A0E-453C-84F6-CFE26A1329CC}" sibTransId="{97F7807F-D1FB-4EBE-AFF4-612167734344}"/>
    <dgm:cxn modelId="{47692558-4583-4E2F-8F55-6E6A88860061}" type="presOf" srcId="{913B5C76-98D0-44BF-A30B-D7B66D858732}" destId="{F58F0CA2-CC21-4622-8A4D-C7E1A7052712}" srcOrd="0" destOrd="0" presId="urn:microsoft.com/office/officeart/2005/8/layout/StepDownProcess"/>
    <dgm:cxn modelId="{77AFCAB1-E6BF-4320-95FB-002933AA8668}" type="presOf" srcId="{BE4F22F0-8D02-4A29-935A-75E003DCB0CB}" destId="{646CF068-4500-424A-9774-3B712C5492BE}" srcOrd="0" destOrd="0" presId="urn:microsoft.com/office/officeart/2005/8/layout/StepDownProcess"/>
    <dgm:cxn modelId="{674792C0-2087-4F6C-B2CA-D691A00E549F}" type="presOf" srcId="{23B10AB3-FFB3-4613-A6C3-6A0F323BC27A}" destId="{9F035EAB-FCBA-4444-B067-F04066EF8720}" srcOrd="0" destOrd="0" presId="urn:microsoft.com/office/officeart/2005/8/layout/StepDownProcess"/>
    <dgm:cxn modelId="{9DE17AD0-80F2-4E90-808F-4934FD000FB1}" srcId="{BE4F22F0-8D02-4A29-935A-75E003DCB0CB}" destId="{913B5C76-98D0-44BF-A30B-D7B66D858732}" srcOrd="1" destOrd="0" parTransId="{BFA4E902-6F4A-486F-89D6-F22EB5FDC4A8}" sibTransId="{7083962D-AEB6-4096-A445-CCFFFD4972AF}"/>
    <dgm:cxn modelId="{2C5392F7-30BE-4ECC-8D7D-BB0903FB887E}" srcId="{BE4F22F0-8D02-4A29-935A-75E003DCB0CB}" destId="{8B9292F1-14DA-4687-9B83-96122F12E662}" srcOrd="2" destOrd="0" parTransId="{0C57B41C-383E-4C9F-9D1A-37041FD8A6DF}" sibTransId="{C8AD631E-48DB-48E6-93E3-09F2930534D2}"/>
    <dgm:cxn modelId="{84C8CD97-F930-4E72-83F4-1D8831510F85}" type="presParOf" srcId="{646CF068-4500-424A-9774-3B712C5492BE}" destId="{CDE0EC8E-969B-4602-8603-5D53802A6964}" srcOrd="0" destOrd="0" presId="urn:microsoft.com/office/officeart/2005/8/layout/StepDownProcess"/>
    <dgm:cxn modelId="{EBABA87E-7B8A-4EB1-B09B-1B7AB186CCF3}" type="presParOf" srcId="{CDE0EC8E-969B-4602-8603-5D53802A6964}" destId="{7DF7D8D6-732D-48BB-9C68-2204BEED9C90}" srcOrd="0" destOrd="0" presId="urn:microsoft.com/office/officeart/2005/8/layout/StepDownProcess"/>
    <dgm:cxn modelId="{636BDF8F-27CE-419F-8B53-AB89C98713E4}" type="presParOf" srcId="{CDE0EC8E-969B-4602-8603-5D53802A6964}" destId="{9F035EAB-FCBA-4444-B067-F04066EF8720}" srcOrd="1" destOrd="0" presId="urn:microsoft.com/office/officeart/2005/8/layout/StepDownProcess"/>
    <dgm:cxn modelId="{A0192416-5D8E-4A53-8F2D-E603D65DCD96}" type="presParOf" srcId="{CDE0EC8E-969B-4602-8603-5D53802A6964}" destId="{8E235A71-A181-45D0-BDBA-5E9517B9BF79}" srcOrd="2" destOrd="0" presId="urn:microsoft.com/office/officeart/2005/8/layout/StepDownProcess"/>
    <dgm:cxn modelId="{0A1B5501-BE10-4D80-A482-EFD70304D62D}" type="presParOf" srcId="{646CF068-4500-424A-9774-3B712C5492BE}" destId="{A76FD238-0AD4-4FC5-B6B8-FE147FFD69F4}" srcOrd="1" destOrd="0" presId="urn:microsoft.com/office/officeart/2005/8/layout/StepDownProcess"/>
    <dgm:cxn modelId="{BB0EF767-8DF7-40B7-8489-F023808C247B}" type="presParOf" srcId="{646CF068-4500-424A-9774-3B712C5492BE}" destId="{7FB7EFE5-D586-43EC-BF37-5FAE18110625}" srcOrd="2" destOrd="0" presId="urn:microsoft.com/office/officeart/2005/8/layout/StepDownProcess"/>
    <dgm:cxn modelId="{35CFF9C1-70CC-451D-8468-93884FF652DD}" type="presParOf" srcId="{7FB7EFE5-D586-43EC-BF37-5FAE18110625}" destId="{91D3E04D-26D1-4DDA-B64D-CB009D56D11A}" srcOrd="0" destOrd="0" presId="urn:microsoft.com/office/officeart/2005/8/layout/StepDownProcess"/>
    <dgm:cxn modelId="{C3D5D766-F271-4930-A524-C791BE20DC21}" type="presParOf" srcId="{7FB7EFE5-D586-43EC-BF37-5FAE18110625}" destId="{F58F0CA2-CC21-4622-8A4D-C7E1A7052712}" srcOrd="1" destOrd="0" presId="urn:microsoft.com/office/officeart/2005/8/layout/StepDownProcess"/>
    <dgm:cxn modelId="{3492D9ED-3B65-46AF-99F0-AAA7570A4DD7}" type="presParOf" srcId="{7FB7EFE5-D586-43EC-BF37-5FAE18110625}" destId="{0FA7FF7F-70E6-4C49-8622-8737DD998D17}" srcOrd="2" destOrd="0" presId="urn:microsoft.com/office/officeart/2005/8/layout/StepDownProcess"/>
    <dgm:cxn modelId="{9CB74A06-7459-45BB-A059-9006588BFCFF}" type="presParOf" srcId="{646CF068-4500-424A-9774-3B712C5492BE}" destId="{856A05FF-0CC3-4307-ABD6-518DC7DB30B4}" srcOrd="3" destOrd="0" presId="urn:microsoft.com/office/officeart/2005/8/layout/StepDownProcess"/>
    <dgm:cxn modelId="{4EA20092-0EFE-460D-9BE0-778A38B27B1B}" type="presParOf" srcId="{646CF068-4500-424A-9774-3B712C5492BE}" destId="{6EC04579-794A-48AC-96A2-DCAEB1F724C6}" srcOrd="4" destOrd="0" presId="urn:microsoft.com/office/officeart/2005/8/layout/StepDownProcess"/>
    <dgm:cxn modelId="{D810D3B2-9EF8-4AEE-9972-A15F1AFAA8CC}" type="presParOf" srcId="{6EC04579-794A-48AC-96A2-DCAEB1F724C6}" destId="{81959C73-37D9-45A4-8877-F4FE38C462BE}"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7D8D6-732D-48BB-9C68-2204BEED9C90}">
      <dsp:nvSpPr>
        <dsp:cNvPr id="0" name=""/>
        <dsp:cNvSpPr/>
      </dsp:nvSpPr>
      <dsp:spPr>
        <a:xfrm rot="5400000">
          <a:off x="1503771" y="1556676"/>
          <a:ext cx="1400175" cy="1594049"/>
        </a:xfrm>
        <a:prstGeom prst="bentUpArrow">
          <a:avLst>
            <a:gd name="adj1" fmla="val 32840"/>
            <a:gd name="adj2" fmla="val 25000"/>
            <a:gd name="adj3" fmla="val 35780"/>
          </a:avLst>
        </a:prstGeom>
        <a:solidFill>
          <a:srgbClr val="8DBC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035EAB-FCBA-4444-B067-F04066EF8720}">
      <dsp:nvSpPr>
        <dsp:cNvPr id="0" name=""/>
        <dsp:cNvSpPr/>
      </dsp:nvSpPr>
      <dsp:spPr>
        <a:xfrm>
          <a:off x="0" y="17796"/>
          <a:ext cx="4572009" cy="1649872"/>
        </a:xfrm>
        <a:prstGeom prst="rect">
          <a:avLst/>
        </a:prstGeom>
        <a:solidFill>
          <a:srgbClr val="8DBCE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latin typeface="+mj-lt"/>
            </a:rPr>
            <a:t>Open data standards are crucial for maintaining consistency across systems and services.</a:t>
          </a:r>
          <a:endParaRPr lang="en-US" sz="2700" kern="1200">
            <a:latin typeface="+mj-lt"/>
          </a:endParaRPr>
        </a:p>
      </dsp:txBody>
      <dsp:txXfrm>
        <a:off x="0" y="17796"/>
        <a:ext cx="4572009" cy="1649872"/>
      </dsp:txXfrm>
    </dsp:sp>
    <dsp:sp modelId="{8E235A71-A181-45D0-BDBA-5E9517B9BF79}">
      <dsp:nvSpPr>
        <dsp:cNvPr id="0" name=""/>
        <dsp:cNvSpPr/>
      </dsp:nvSpPr>
      <dsp:spPr>
        <a:xfrm>
          <a:off x="4020061" y="188398"/>
          <a:ext cx="1714308" cy="1333500"/>
        </a:xfrm>
        <a:prstGeom prst="rect">
          <a:avLst/>
        </a:prstGeom>
        <a:noFill/>
        <a:ln>
          <a:noFill/>
        </a:ln>
        <a:effectLst/>
      </dsp:spPr>
      <dsp:style>
        <a:lnRef idx="0">
          <a:scrgbClr r="0" g="0" b="0"/>
        </a:lnRef>
        <a:fillRef idx="0">
          <a:scrgbClr r="0" g="0" b="0"/>
        </a:fillRef>
        <a:effectRef idx="0">
          <a:scrgbClr r="0" g="0" b="0"/>
        </a:effectRef>
        <a:fontRef idx="minor"/>
      </dsp:style>
    </dsp:sp>
    <dsp:sp modelId="{91D3E04D-26D1-4DDA-B64D-CB009D56D11A}">
      <dsp:nvSpPr>
        <dsp:cNvPr id="0" name=""/>
        <dsp:cNvSpPr/>
      </dsp:nvSpPr>
      <dsp:spPr>
        <a:xfrm rot="5400000">
          <a:off x="4574284" y="3423273"/>
          <a:ext cx="1400175" cy="1594049"/>
        </a:xfrm>
        <a:prstGeom prst="bentUpArrow">
          <a:avLst>
            <a:gd name="adj1" fmla="val 32840"/>
            <a:gd name="adj2" fmla="val 25000"/>
            <a:gd name="adj3" fmla="val 35780"/>
          </a:avLst>
        </a:prstGeom>
        <a:solidFill>
          <a:srgbClr val="FFD4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8F0CA2-CC21-4622-8A4D-C7E1A7052712}">
      <dsp:nvSpPr>
        <dsp:cNvPr id="0" name=""/>
        <dsp:cNvSpPr/>
      </dsp:nvSpPr>
      <dsp:spPr>
        <a:xfrm>
          <a:off x="3001604" y="1884397"/>
          <a:ext cx="4572009" cy="1649872"/>
        </a:xfrm>
        <a:prstGeom prst="rect">
          <a:avLst/>
        </a:prstGeom>
        <a:solidFill>
          <a:schemeClr val="accent3">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latin typeface="+mj-lt"/>
            </a:rPr>
            <a:t>Without these standards, there is a risk of divergent definitions and data designs.</a:t>
          </a:r>
          <a:endParaRPr lang="en-US" sz="2700" kern="1200">
            <a:latin typeface="+mj-lt"/>
          </a:endParaRPr>
        </a:p>
      </dsp:txBody>
      <dsp:txXfrm>
        <a:off x="3001604" y="1884397"/>
        <a:ext cx="4572009" cy="1649872"/>
      </dsp:txXfrm>
    </dsp:sp>
    <dsp:sp modelId="{0FA7FF7F-70E6-4C49-8622-8737DD998D17}">
      <dsp:nvSpPr>
        <dsp:cNvPr id="0" name=""/>
        <dsp:cNvSpPr/>
      </dsp:nvSpPr>
      <dsp:spPr>
        <a:xfrm>
          <a:off x="6505908" y="2041750"/>
          <a:ext cx="1714308" cy="1333500"/>
        </a:xfrm>
        <a:prstGeom prst="rect">
          <a:avLst/>
        </a:prstGeom>
        <a:noFill/>
        <a:ln>
          <a:noFill/>
        </a:ln>
        <a:effectLst/>
      </dsp:spPr>
      <dsp:style>
        <a:lnRef idx="0">
          <a:scrgbClr r="0" g="0" b="0"/>
        </a:lnRef>
        <a:fillRef idx="0">
          <a:scrgbClr r="0" g="0" b="0"/>
        </a:fillRef>
        <a:effectRef idx="0">
          <a:scrgbClr r="0" g="0" b="0"/>
        </a:effectRef>
        <a:fontRef idx="minor"/>
      </dsp:style>
    </dsp:sp>
    <dsp:sp modelId="{81959C73-37D9-45A4-8877-F4FE38C462BE}">
      <dsp:nvSpPr>
        <dsp:cNvPr id="0" name=""/>
        <dsp:cNvSpPr/>
      </dsp:nvSpPr>
      <dsp:spPr>
        <a:xfrm>
          <a:off x="6070544" y="3764245"/>
          <a:ext cx="4572009" cy="1649872"/>
        </a:xfrm>
        <a:prstGeom prst="rect">
          <a:avLst/>
        </a:prstGeom>
        <a:solidFill>
          <a:schemeClr val="accent4">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latin typeface="+mj-lt"/>
            </a:rPr>
            <a:t>This can impede process-centric integration efforts and the analysis of aggregated data.</a:t>
          </a:r>
          <a:endParaRPr lang="en-US" sz="2700" kern="1200">
            <a:latin typeface="+mj-lt"/>
          </a:endParaRPr>
        </a:p>
      </dsp:txBody>
      <dsp:txXfrm>
        <a:off x="6070544" y="3764245"/>
        <a:ext cx="4572009" cy="164987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B74DB-BB14-0549-932A-8E295EC00509}" type="datetimeFigureOut">
              <a:rPr lang="en-US" smtClean="0"/>
              <a:t>5/25/23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23CC8-AFAD-CE4D-A9C6-54616C9F9D5A}" type="slidenum">
              <a:rPr lang="en-US" smtClean="0"/>
              <a:t>‹#›</a:t>
            </a:fld>
            <a:endParaRPr lang="en-US"/>
          </a:p>
        </p:txBody>
      </p:sp>
    </p:spTree>
    <p:extLst>
      <p:ext uri="{BB962C8B-B14F-4D97-AF65-F5344CB8AC3E}">
        <p14:creationId xmlns:p14="http://schemas.microsoft.com/office/powerpoint/2010/main" val="335420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campus.iom.int/enrol/index.php?id=71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presentation will cover 2 of our recent work. They are the release of the Global Perpetrator-Victim Synthetic Dataset in December 2022 and the Human Trafficking Case Data Standard (HTCDS) launched in Jan 2023.</a:t>
            </a:r>
          </a:p>
        </p:txBody>
      </p:sp>
      <p:sp>
        <p:nvSpPr>
          <p:cNvPr id="4" name="Slide Number Placeholder 3"/>
          <p:cNvSpPr>
            <a:spLocks noGrp="1"/>
          </p:cNvSpPr>
          <p:nvPr>
            <p:ph type="sldNum" sz="quarter" idx="5"/>
          </p:nvPr>
        </p:nvSpPr>
        <p:spPr/>
        <p:txBody>
          <a:bodyPr/>
          <a:lstStyle/>
          <a:p>
            <a:fld id="{95523CC8-AFAD-CE4D-A9C6-54616C9F9D5A}" type="slidenum">
              <a:rPr lang="en-US" smtClean="0"/>
              <a:t>1</a:t>
            </a:fld>
            <a:endParaRPr lang="en-US"/>
          </a:p>
        </p:txBody>
      </p:sp>
    </p:spTree>
    <p:extLst>
      <p:ext uri="{BB962C8B-B14F-4D97-AF65-F5344CB8AC3E}">
        <p14:creationId xmlns:p14="http://schemas.microsoft.com/office/powerpoint/2010/main" val="1883841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4F1C9C-49CD-4522-A5AF-BA45504342B4}" type="slidenum">
              <a:rPr lang="es-NI" smtClean="0"/>
              <a:t>14</a:t>
            </a:fld>
            <a:endParaRPr lang="es-NI"/>
          </a:p>
        </p:txBody>
      </p:sp>
    </p:spTree>
    <p:extLst>
      <p:ext uri="{BB962C8B-B14F-4D97-AF65-F5344CB8AC3E}">
        <p14:creationId xmlns:p14="http://schemas.microsoft.com/office/powerpoint/2010/main" val="3308325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74151"/>
                </a:solidFill>
                <a:effectLst/>
                <a:latin typeface="Söhne"/>
              </a:rPr>
              <a:t>Microsoft Excel is a popular tool for managing case data as it's easy to set up, doesn't require specialized skills, and allows for generating graphs and tables. However, managing related records, ensuring data security, and enabling concurrent use can be problematic. HTCDS offers three spreadsheet templates, each with a list of fields and the third including an additional feature for storing multi-select values. Field validation is included in the second and third templates.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err="1">
                <a:solidFill>
                  <a:srgbClr val="374151"/>
                </a:solidFill>
                <a:effectLst/>
                <a:latin typeface="Söhne"/>
              </a:rPr>
              <a:t>XLSForm</a:t>
            </a:r>
            <a:r>
              <a:rPr lang="en-US" b="0" i="0">
                <a:solidFill>
                  <a:srgbClr val="374151"/>
                </a:solidFill>
                <a:effectLst/>
                <a:latin typeface="Söhne"/>
              </a:rPr>
              <a:t> and </a:t>
            </a:r>
            <a:r>
              <a:rPr lang="en-US" b="0" i="0" err="1">
                <a:solidFill>
                  <a:srgbClr val="374151"/>
                </a:solidFill>
                <a:effectLst/>
                <a:latin typeface="Söhne"/>
              </a:rPr>
              <a:t>XForm</a:t>
            </a:r>
            <a:r>
              <a:rPr lang="en-US" b="0" i="0">
                <a:solidFill>
                  <a:srgbClr val="374151"/>
                </a:solidFill>
                <a:effectLst/>
                <a:latin typeface="Söhne"/>
              </a:rPr>
              <a:t> are open standard formats for expressing a survey data model, supported by many survey tools. Although surveys typically capture records only once, there are many tools available, including commercial and open-source options that support open data standards for describing surveys. The HTCDS toolkit includes </a:t>
            </a:r>
            <a:r>
              <a:rPr lang="en-US" b="0" i="0" err="1">
                <a:solidFill>
                  <a:srgbClr val="374151"/>
                </a:solidFill>
                <a:effectLst/>
                <a:latin typeface="Söhne"/>
              </a:rPr>
              <a:t>XForm</a:t>
            </a:r>
            <a:r>
              <a:rPr lang="en-US" b="0" i="0">
                <a:solidFill>
                  <a:srgbClr val="374151"/>
                </a:solidFill>
                <a:effectLst/>
                <a:latin typeface="Söhne"/>
              </a:rPr>
              <a:t> and </a:t>
            </a:r>
            <a:r>
              <a:rPr lang="en-US" b="0" i="0" err="1">
                <a:solidFill>
                  <a:srgbClr val="374151"/>
                </a:solidFill>
                <a:effectLst/>
                <a:latin typeface="Söhne"/>
              </a:rPr>
              <a:t>XLSForm</a:t>
            </a:r>
            <a:r>
              <a:rPr lang="en-US" b="0" i="0">
                <a:solidFill>
                  <a:srgbClr val="374151"/>
                </a:solidFill>
                <a:effectLst/>
                <a:latin typeface="Söhne"/>
              </a:rPr>
              <a:t> implementation of the HTCDS Core standard, which can be used to configure a survey tool such as ODK, </a:t>
            </a:r>
            <a:r>
              <a:rPr lang="en-US" b="0" i="0" err="1">
                <a:solidFill>
                  <a:srgbClr val="374151"/>
                </a:solidFill>
                <a:effectLst/>
                <a:latin typeface="Söhne"/>
              </a:rPr>
              <a:t>KoBoToolbox</a:t>
            </a:r>
            <a:r>
              <a:rPr lang="en-US" b="0" i="0">
                <a:solidFill>
                  <a:srgbClr val="374151"/>
                </a:solidFill>
                <a:effectLst/>
                <a:latin typeface="Söhne"/>
              </a:rPr>
              <a:t>, or Survey123.</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74151"/>
                </a:solidFill>
                <a:effectLst/>
                <a:latin typeface="Söhne"/>
              </a:rPr>
              <a:t>The Salesforce Unmanaged Package is a collection of components and metadata that contains the data model for HTCDS, which can be installed in Salesforce environment. It is recommended to test the implementation in Sandbox environment before installing it in Production. Salesforce is a flexible platform with excellent security features, but it may require </a:t>
            </a:r>
            <a:r>
              <a:rPr lang="en-US" b="0" i="0" err="1">
                <a:solidFill>
                  <a:srgbClr val="374151"/>
                </a:solidFill>
                <a:effectLst/>
                <a:latin typeface="Söhne"/>
              </a:rPr>
              <a:t>specialised</a:t>
            </a:r>
            <a:r>
              <a:rPr lang="en-US" b="0" i="0">
                <a:solidFill>
                  <a:srgbClr val="374151"/>
                </a:solidFill>
                <a:effectLst/>
                <a:latin typeface="Söhne"/>
              </a:rPr>
              <a:t> technical expertise and has a license cost. The package contains custom fields and objects and assumes the use of standard Case, Contact and Account objects, a custom junction object, and a custom object called Support Plan. Historical Trafficking Event fields have been added to the Activity standard object, which should be verified before implementation.</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DK"/>
          </a:p>
        </p:txBody>
      </p:sp>
      <p:sp>
        <p:nvSpPr>
          <p:cNvPr id="4" name="Slide Number Placeholder 3"/>
          <p:cNvSpPr>
            <a:spLocks noGrp="1"/>
          </p:cNvSpPr>
          <p:nvPr>
            <p:ph type="sldNum" sz="quarter" idx="5"/>
          </p:nvPr>
        </p:nvSpPr>
        <p:spPr/>
        <p:txBody>
          <a:bodyPr/>
          <a:lstStyle/>
          <a:p>
            <a:fld id="{95523CC8-AFAD-CE4D-A9C6-54616C9F9D5A}" type="slidenum">
              <a:rPr lang="en-US" smtClean="0"/>
              <a:t>17</a:t>
            </a:fld>
            <a:endParaRPr lang="en-US"/>
          </a:p>
        </p:txBody>
      </p:sp>
    </p:spTree>
    <p:extLst>
      <p:ext uri="{BB962C8B-B14F-4D97-AF65-F5344CB8AC3E}">
        <p14:creationId xmlns:p14="http://schemas.microsoft.com/office/powerpoint/2010/main" val="2242811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a:solidFill>
                  <a:srgbClr val="000000"/>
                </a:solidFill>
                <a:effectLst/>
                <a:latin typeface="Segoe UI" panose="020B0502040204020203" pitchFamily="34" charset="0"/>
              </a:rPr>
              <a:t>It is crucial to protect individuals’ privacy to avoid stigma or other potential forms of harm or (re)traumatization</a:t>
            </a:r>
          </a:p>
          <a:p>
            <a:endParaRPr lang="en-GB"/>
          </a:p>
        </p:txBody>
      </p:sp>
      <p:sp>
        <p:nvSpPr>
          <p:cNvPr id="4" name="Slide Number Placeholder 3"/>
          <p:cNvSpPr>
            <a:spLocks noGrp="1"/>
          </p:cNvSpPr>
          <p:nvPr>
            <p:ph type="sldNum" sz="quarter" idx="5"/>
          </p:nvPr>
        </p:nvSpPr>
        <p:spPr/>
        <p:txBody>
          <a:bodyPr/>
          <a:lstStyle/>
          <a:p>
            <a:fld id="{95523CC8-AFAD-CE4D-A9C6-54616C9F9D5A}" type="slidenum">
              <a:rPr lang="en-US" smtClean="0"/>
              <a:t>20</a:t>
            </a:fld>
            <a:endParaRPr lang="en-US"/>
          </a:p>
        </p:txBody>
      </p:sp>
    </p:spTree>
    <p:extLst>
      <p:ext uri="{BB962C8B-B14F-4D97-AF65-F5344CB8AC3E}">
        <p14:creationId xmlns:p14="http://schemas.microsoft.com/office/powerpoint/2010/main" val="66380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2</a:t>
            </a:fld>
            <a:endParaRPr lang="en-US"/>
          </a:p>
        </p:txBody>
      </p:sp>
    </p:spTree>
    <p:extLst>
      <p:ext uri="{BB962C8B-B14F-4D97-AF65-F5344CB8AC3E}">
        <p14:creationId xmlns:p14="http://schemas.microsoft.com/office/powerpoint/2010/main" val="1105017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3</a:t>
            </a:fld>
            <a:endParaRPr lang="en-US"/>
          </a:p>
        </p:txBody>
      </p:sp>
    </p:spTree>
    <p:extLst>
      <p:ext uri="{BB962C8B-B14F-4D97-AF65-F5344CB8AC3E}">
        <p14:creationId xmlns:p14="http://schemas.microsoft.com/office/powerpoint/2010/main" val="2891754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Want to know more? Here is a free self-paced e-learning course: </a:t>
            </a:r>
            <a:r>
              <a:rPr lang="en-US">
                <a:hlinkClick r:id="rId3"/>
              </a:rPr>
              <a:t>https://www.ecampus.iom.int/enrol/index.php?id=715</a:t>
            </a:r>
            <a:r>
              <a:rPr lang="en-US"/>
              <a:t> (see module 3 on data forms)</a:t>
            </a:r>
            <a:endParaRPr lang="en-US">
              <a:cs typeface="Calibri"/>
            </a:endParaRPr>
          </a:p>
        </p:txBody>
      </p:sp>
      <p:sp>
        <p:nvSpPr>
          <p:cNvPr id="4" name="Slide Number Placeholder 3"/>
          <p:cNvSpPr>
            <a:spLocks noGrp="1"/>
          </p:cNvSpPr>
          <p:nvPr>
            <p:ph type="sldNum" sz="quarter" idx="5"/>
          </p:nvPr>
        </p:nvSpPr>
        <p:spPr/>
        <p:txBody>
          <a:bodyPr/>
          <a:lstStyle/>
          <a:p>
            <a:fld id="{95523CC8-AFAD-CE4D-A9C6-54616C9F9D5A}" type="slidenum">
              <a:rPr lang="en-US" smtClean="0"/>
              <a:t>5</a:t>
            </a:fld>
            <a:endParaRPr lang="en-US"/>
          </a:p>
        </p:txBody>
      </p:sp>
    </p:spTree>
    <p:extLst>
      <p:ext uri="{BB962C8B-B14F-4D97-AF65-F5344CB8AC3E}">
        <p14:creationId xmlns:p14="http://schemas.microsoft.com/office/powerpoint/2010/main" val="29900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523CC8-AFAD-CE4D-A9C6-54616C9F9D5A}" type="slidenum">
              <a:rPr lang="en-US" smtClean="0"/>
              <a:t>6</a:t>
            </a:fld>
            <a:endParaRPr lang="en-US"/>
          </a:p>
        </p:txBody>
      </p:sp>
    </p:spTree>
    <p:extLst>
      <p:ext uri="{BB962C8B-B14F-4D97-AF65-F5344CB8AC3E}">
        <p14:creationId xmlns:p14="http://schemas.microsoft.com/office/powerpoint/2010/main" val="225317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523CC8-AFAD-CE4D-A9C6-54616C9F9D5A}" type="slidenum">
              <a:rPr lang="en-US" smtClean="0"/>
              <a:t>7</a:t>
            </a:fld>
            <a:endParaRPr lang="en-US"/>
          </a:p>
        </p:txBody>
      </p:sp>
    </p:spTree>
    <p:extLst>
      <p:ext uri="{BB962C8B-B14F-4D97-AF65-F5344CB8AC3E}">
        <p14:creationId xmlns:p14="http://schemas.microsoft.com/office/powerpoint/2010/main" val="362286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t>The TAT accelerator program involves a competitive selection process. CTDC was selected, along with Unseen UK, to collaborate with tech partners.</a:t>
            </a:r>
          </a:p>
          <a:p>
            <a:pPr marL="171450" indent="-171450">
              <a:buFontTx/>
              <a:buChar char="-"/>
            </a:pPr>
            <a:r>
              <a:rPr lang="en-GB"/>
              <a:t>Through the accelerator program, we worked with TAT member companies such as </a:t>
            </a:r>
            <a:r>
              <a:rPr lang="en-GB" b="0" i="0">
                <a:solidFill>
                  <a:srgbClr val="000000"/>
                </a:solidFill>
                <a:effectLst/>
                <a:latin typeface="Avenir" panose="02000503020000020003" pitchFamily="2" charset="0"/>
              </a:rPr>
              <a:t>Amazon, AT&amp;T, BT, Microsoft, and </a:t>
            </a:r>
            <a:r>
              <a:rPr lang="en-GB" b="0" i="0" err="1">
                <a:solidFill>
                  <a:srgbClr val="000000"/>
                </a:solidFill>
                <a:effectLst/>
                <a:latin typeface="Avenir" panose="02000503020000020003" pitchFamily="2" charset="0"/>
              </a:rPr>
              <a:t>Salesforce.org</a:t>
            </a:r>
            <a:r>
              <a:rPr lang="en-GB" b="0" i="0">
                <a:solidFill>
                  <a:srgbClr val="000000"/>
                </a:solidFill>
                <a:effectLst/>
                <a:latin typeface="Avenir" panose="02000503020000020003" pitchFamily="2" charset="0"/>
              </a:rPr>
              <a:t>.</a:t>
            </a:r>
          </a:p>
          <a:p>
            <a:pPr marL="171450" indent="-171450">
              <a:buFontTx/>
              <a:buChar char="-"/>
            </a:pPr>
            <a:r>
              <a:rPr lang="en-GB" b="0" i="0">
                <a:solidFill>
                  <a:srgbClr val="000000"/>
                </a:solidFill>
                <a:effectLst/>
                <a:latin typeface="Avenir" panose="02000503020000020003" pitchFamily="2" charset="0"/>
              </a:rPr>
              <a:t>Under the first workstream, we worked with Microsoft Research. Under the second workstream, we worked with a community of experts, NGOs, and technology companies.</a:t>
            </a:r>
          </a:p>
          <a:p>
            <a:pPr marL="171450" indent="-171450">
              <a:buFontTx/>
              <a:buChar char="-"/>
            </a:pPr>
            <a:endParaRPr lang="en-GB" b="0" i="0">
              <a:solidFill>
                <a:srgbClr val="000000"/>
              </a:solidFill>
              <a:effectLst/>
              <a:latin typeface="Avenir" panose="02000503020000020003" pitchFamily="2" charset="0"/>
            </a:endParaRPr>
          </a:p>
          <a:p>
            <a:pPr marL="0" indent="0">
              <a:buFontTx/>
              <a:buNone/>
            </a:pPr>
            <a:r>
              <a:rPr lang="en-GB" b="0" i="0">
                <a:solidFill>
                  <a:srgbClr val="000000"/>
                </a:solidFill>
                <a:effectLst/>
                <a:latin typeface="Avenir" panose="02000503020000020003" pitchFamily="2" charset="0"/>
              </a:rPr>
              <a:t>Related news coverage:</a:t>
            </a:r>
          </a:p>
          <a:p>
            <a:pPr marL="171450" indent="-171450">
              <a:buFontTx/>
              <a:buChar char="-"/>
            </a:pPr>
            <a:r>
              <a:rPr lang="en-GB" b="0" i="0">
                <a:solidFill>
                  <a:srgbClr val="000000"/>
                </a:solidFill>
                <a:effectLst/>
                <a:latin typeface="Avenir" panose="02000503020000020003" pitchFamily="2" charset="0"/>
              </a:rPr>
              <a:t>News: https://</a:t>
            </a:r>
            <a:r>
              <a:rPr lang="en-GB" b="0" i="0" err="1">
                <a:solidFill>
                  <a:srgbClr val="000000"/>
                </a:solidFill>
                <a:effectLst/>
                <a:latin typeface="Avenir" panose="02000503020000020003" pitchFamily="2" charset="0"/>
              </a:rPr>
              <a:t>www.bsr.org</a:t>
            </a:r>
            <a:r>
              <a:rPr lang="en-GB" b="0" i="0">
                <a:solidFill>
                  <a:srgbClr val="000000"/>
                </a:solidFill>
                <a:effectLst/>
                <a:latin typeface="Avenir" panose="02000503020000020003" pitchFamily="2" charset="0"/>
              </a:rPr>
              <a:t>/</a:t>
            </a:r>
            <a:r>
              <a:rPr lang="en-GB" b="0" i="0" err="1">
                <a:solidFill>
                  <a:srgbClr val="000000"/>
                </a:solidFill>
                <a:effectLst/>
                <a:latin typeface="Avenir" panose="02000503020000020003" pitchFamily="2" charset="0"/>
              </a:rPr>
              <a:t>en</a:t>
            </a:r>
            <a:r>
              <a:rPr lang="en-GB" b="0" i="0">
                <a:solidFill>
                  <a:srgbClr val="000000"/>
                </a:solidFill>
                <a:effectLst/>
                <a:latin typeface="Avenir" panose="02000503020000020003" pitchFamily="2" charset="0"/>
              </a:rPr>
              <a:t>/blog/scaling-impact-tech-against-trafficking-launches-accelerator-program </a:t>
            </a:r>
          </a:p>
          <a:p>
            <a:pPr marL="171450" indent="-171450">
              <a:buFontTx/>
              <a:buChar char="-"/>
            </a:pPr>
            <a:r>
              <a:rPr lang="en-GB" b="0" i="0">
                <a:solidFill>
                  <a:srgbClr val="000000"/>
                </a:solidFill>
                <a:effectLst/>
                <a:latin typeface="Avenir" panose="02000503020000020003" pitchFamily="2" charset="0"/>
              </a:rPr>
              <a:t>News: https://</a:t>
            </a:r>
            <a:r>
              <a:rPr lang="en-GB" b="0" i="0" err="1">
                <a:solidFill>
                  <a:srgbClr val="000000"/>
                </a:solidFill>
                <a:effectLst/>
                <a:latin typeface="Avenir" panose="02000503020000020003" pitchFamily="2" charset="0"/>
              </a:rPr>
              <a:t>www.bsr.org</a:t>
            </a:r>
            <a:r>
              <a:rPr lang="en-GB" b="0" i="0">
                <a:solidFill>
                  <a:srgbClr val="000000"/>
                </a:solidFill>
                <a:effectLst/>
                <a:latin typeface="Avenir" panose="02000503020000020003" pitchFamily="2" charset="0"/>
              </a:rPr>
              <a:t>/</a:t>
            </a:r>
            <a:r>
              <a:rPr lang="en-GB" b="0" i="0" err="1">
                <a:solidFill>
                  <a:srgbClr val="000000"/>
                </a:solidFill>
                <a:effectLst/>
                <a:latin typeface="Avenir" panose="02000503020000020003" pitchFamily="2" charset="0"/>
              </a:rPr>
              <a:t>en</a:t>
            </a:r>
            <a:r>
              <a:rPr lang="en-GB" b="0" i="0">
                <a:solidFill>
                  <a:srgbClr val="000000"/>
                </a:solidFill>
                <a:effectLst/>
                <a:latin typeface="Avenir" panose="02000503020000020003" pitchFamily="2" charset="0"/>
              </a:rPr>
              <a:t>/blog/tech-against-trafficking-successfully-concludes-accelerator </a:t>
            </a:r>
          </a:p>
          <a:p>
            <a:endParaRPr lang="en-GB"/>
          </a:p>
        </p:txBody>
      </p:sp>
      <p:sp>
        <p:nvSpPr>
          <p:cNvPr id="4" name="Slide Number Placeholder 3"/>
          <p:cNvSpPr>
            <a:spLocks noGrp="1"/>
          </p:cNvSpPr>
          <p:nvPr>
            <p:ph type="sldNum" sz="quarter" idx="5"/>
          </p:nvPr>
        </p:nvSpPr>
        <p:spPr/>
        <p:txBody>
          <a:bodyPr/>
          <a:lstStyle/>
          <a:p>
            <a:fld id="{95523CC8-AFAD-CE4D-A9C6-54616C9F9D5A}" type="slidenum">
              <a:rPr lang="en-US" smtClean="0"/>
              <a:t>9</a:t>
            </a:fld>
            <a:endParaRPr lang="en-US"/>
          </a:p>
        </p:txBody>
      </p:sp>
    </p:spTree>
    <p:extLst>
      <p:ext uri="{BB962C8B-B14F-4D97-AF65-F5344CB8AC3E}">
        <p14:creationId xmlns:p14="http://schemas.microsoft.com/office/powerpoint/2010/main" val="3469390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Not all synthetic data comes with formal guarantees of data privacy or accuracy. </a:t>
            </a:r>
            <a:r>
              <a:rPr lang="en-GB" b="0" i="0" dirty="0">
                <a:solidFill>
                  <a:srgbClr val="000000"/>
                </a:solidFill>
                <a:effectLst/>
                <a:latin typeface="Segoe UI" panose="020B0502040204020203" pitchFamily="34" charset="0"/>
              </a:rPr>
              <a:t>Building trust in synthetic data requires communicating how well the synthetic data represents the actual sensitive data, while ensuring that these comparisons do not create privacy risks themselves.</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Click the ? Icon to learn more about the </a:t>
            </a:r>
            <a:r>
              <a:rPr lang="en-GB" b="0" i="0" dirty="0">
                <a:solidFill>
                  <a:srgbClr val="333333"/>
                </a:solidFill>
                <a:effectLst/>
                <a:latin typeface="Lato" panose="020F0502020204030203" pitchFamily="34" charset="0"/>
              </a:rPr>
              <a:t>privacy-preserving properties and utility of the synthetic dataset.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dashboard is interactive. You can click up to 4 victim’s attribute to see how the synthetic counts compare to the aggregate count (in the real dataset).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dashboard 3 pages of data visualisation and 4 pages of explainer.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Link: https://</a:t>
            </a:r>
            <a:r>
              <a:rPr lang="en-GB" dirty="0" err="1"/>
              <a:t>www.ctdatacollaborative.org</a:t>
            </a:r>
            <a:r>
              <a:rPr lang="en-GB" dirty="0"/>
              <a:t>/global-synthetic-dataset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IOM press: https://</a:t>
            </a:r>
            <a:r>
              <a:rPr lang="en-GB" dirty="0" err="1"/>
              <a:t>www.iom.int</a:t>
            </a:r>
            <a:r>
              <a:rPr lang="en-GB" dirty="0"/>
              <a:t>/news/iom-microsoft-collaboration-enables-release-largest-public-dataset-bolster-fight-against-human-trafficking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MS case study: https://</a:t>
            </a:r>
            <a:r>
              <a:rPr lang="en-GB" dirty="0" err="1"/>
              <a:t>www.microsoft.com</a:t>
            </a:r>
            <a:r>
              <a:rPr lang="en-GB" dirty="0"/>
              <a:t>/</a:t>
            </a:r>
            <a:r>
              <a:rPr lang="en-GB" dirty="0" err="1"/>
              <a:t>en</a:t>
            </a:r>
            <a:r>
              <a:rPr lang="en-GB" dirty="0"/>
              <a:t>-us/research/group/societal-resilience/articles/case-study-tech-against-trafficking/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95523CC8-AFAD-CE4D-A9C6-54616C9F9D5A}" type="slidenum">
              <a:rPr lang="en-US" smtClean="0"/>
              <a:t>10</a:t>
            </a:fld>
            <a:endParaRPr lang="en-US"/>
          </a:p>
        </p:txBody>
      </p:sp>
    </p:spTree>
    <p:extLst>
      <p:ext uri="{BB962C8B-B14F-4D97-AF65-F5344CB8AC3E}">
        <p14:creationId xmlns:p14="http://schemas.microsoft.com/office/powerpoint/2010/main" val="265211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Click the ? Icon to learn more about the </a:t>
            </a:r>
            <a:r>
              <a:rPr lang="en-GB" b="0" i="0" dirty="0">
                <a:solidFill>
                  <a:srgbClr val="333333"/>
                </a:solidFill>
                <a:effectLst/>
                <a:latin typeface="Lato" panose="020F0502020204030203" pitchFamily="34" charset="0"/>
              </a:rPr>
              <a:t>privacy-preserving properties and utility of the synthetic dataset.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dashboard is interactive. You can click up to 4 victim’s attribute to see how the synthetic counts compare to the aggregate count (in the real dataset).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dashboard 2 page of data visualisation and 1 page of explainer.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Link: https://</a:t>
            </a:r>
            <a:r>
              <a:rPr lang="en-GB" dirty="0" err="1"/>
              <a:t>www.ctdatacollaborative.org</a:t>
            </a:r>
            <a:r>
              <a:rPr lang="en-GB" dirty="0"/>
              <a:t>/global-victim-perpetrator-synthetic-dataset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IOM press: https://</a:t>
            </a:r>
            <a:r>
              <a:rPr lang="en-GB" dirty="0" err="1"/>
              <a:t>www.iom.int</a:t>
            </a:r>
            <a:r>
              <a:rPr lang="en-GB" dirty="0"/>
              <a:t>/news/iom-microsoft-release-first-public-dataset-victims-and-perpetrators-trafficking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MS blog post: https://</a:t>
            </a:r>
            <a:r>
              <a:rPr lang="en-GB" dirty="0" err="1"/>
              <a:t>www.microsoft.com</a:t>
            </a:r>
            <a:r>
              <a:rPr lang="en-GB" dirty="0"/>
              <a:t>/</a:t>
            </a:r>
            <a:r>
              <a:rPr lang="en-GB" dirty="0" err="1"/>
              <a:t>en</a:t>
            </a:r>
            <a:r>
              <a:rPr lang="en-GB" dirty="0"/>
              <a:t>-us/research/blog/iom-and-microsoft-release-first-ever-differentially-private-synthetic-dataset-to-counter-human-trafficking/</a:t>
            </a:r>
          </a:p>
        </p:txBody>
      </p:sp>
      <p:sp>
        <p:nvSpPr>
          <p:cNvPr id="4" name="Slide Number Placeholder 3"/>
          <p:cNvSpPr>
            <a:spLocks noGrp="1"/>
          </p:cNvSpPr>
          <p:nvPr>
            <p:ph type="sldNum" sz="quarter" idx="5"/>
          </p:nvPr>
        </p:nvSpPr>
        <p:spPr/>
        <p:txBody>
          <a:bodyPr/>
          <a:lstStyle/>
          <a:p>
            <a:fld id="{95523CC8-AFAD-CE4D-A9C6-54616C9F9D5A}" type="slidenum">
              <a:rPr lang="en-US" smtClean="0"/>
              <a:t>11</a:t>
            </a:fld>
            <a:endParaRPr lang="en-US"/>
          </a:p>
        </p:txBody>
      </p:sp>
    </p:spTree>
    <p:extLst>
      <p:ext uri="{BB962C8B-B14F-4D97-AF65-F5344CB8AC3E}">
        <p14:creationId xmlns:p14="http://schemas.microsoft.com/office/powerpoint/2010/main" val="4127916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068" t="14990" r="9743" b="17717"/>
          <a:stretch/>
        </p:blipFill>
        <p:spPr>
          <a:xfrm>
            <a:off x="4138245" y="5884263"/>
            <a:ext cx="1758462" cy="726763"/>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pic>
        <p:nvPicPr>
          <p:cNvPr id="3" name="Picture 2">
            <a:extLst>
              <a:ext uri="{FF2B5EF4-FFF2-40B4-BE49-F238E27FC236}">
                <a16:creationId xmlns:a16="http://schemas.microsoft.com/office/drawing/2014/main" id="{0E14C936-EAF1-B1B8-6EC1-F912A1F138E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3723" b="17794"/>
          <a:stretch/>
        </p:blipFill>
        <p:spPr>
          <a:xfrm>
            <a:off x="6295295" y="6010044"/>
            <a:ext cx="2031388" cy="475200"/>
          </a:xfrm>
          <a:prstGeom prst="rect">
            <a:avLst/>
          </a:prstGeom>
        </p:spPr>
      </p:pic>
    </p:spTree>
    <p:extLst>
      <p:ext uri="{BB962C8B-B14F-4D97-AF65-F5344CB8AC3E}">
        <p14:creationId xmlns:p14="http://schemas.microsoft.com/office/powerpoint/2010/main" val="18664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7" name="Image 6">
            <a:extLst>
              <a:ext uri="{FF2B5EF4-FFF2-40B4-BE49-F238E27FC236}">
                <a16:creationId xmlns:a16="http://schemas.microsoft.com/office/drawing/2014/main" id="{A5B43293-C0FA-2244-8FA3-75ADC8627E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281736565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9" name="Image 8">
            <a:extLst>
              <a:ext uri="{FF2B5EF4-FFF2-40B4-BE49-F238E27FC236}">
                <a16:creationId xmlns:a16="http://schemas.microsoft.com/office/drawing/2014/main" id="{ACA406E9-BDBA-F242-811F-8BFC4DD3CD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37232222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DF5BA7-04D4-DF48-9230-5E261088FD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020210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W">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6BB22C22-B74F-4E65-A805-72C95586811A}"/>
              </a:ext>
            </a:extLst>
          </p:cNvPr>
          <p:cNvSpPr>
            <a:spLocks noGrp="1"/>
          </p:cNvSpPr>
          <p:nvPr>
            <p:ph type="title" hasCustomPrompt="1"/>
          </p:nvPr>
        </p:nvSpPr>
        <p:spPr>
          <a:xfrm>
            <a:off x="1111146" y="2103754"/>
            <a:ext cx="9969708" cy="1325563"/>
          </a:xfrm>
          <a:prstGeom prst="rect">
            <a:avLst/>
          </a:prstGeom>
        </p:spPr>
        <p:txBody>
          <a:bodyPr>
            <a:noAutofit/>
          </a:bodyPr>
          <a:lstStyle>
            <a:lvl1pPr algn="ctr">
              <a:defRPr sz="5400">
                <a:solidFill>
                  <a:schemeClr val="accent1"/>
                </a:solidFill>
                <a:latin typeface="Gill Sans Nova" panose="020B0602020104020203" pitchFamily="34" charset="0"/>
              </a:defRPr>
            </a:lvl1pPr>
          </a:lstStyle>
          <a:p>
            <a:r>
              <a:rPr lang="fr-FR" err="1"/>
              <a:t>Haga</a:t>
            </a:r>
            <a:r>
              <a:rPr lang="fr-FR"/>
              <a:t> clic para </a:t>
            </a:r>
            <a:r>
              <a:rPr lang="fr-FR" err="1"/>
              <a:t>agregar</a:t>
            </a:r>
            <a:r>
              <a:rPr lang="fr-FR"/>
              <a:t> </a:t>
            </a:r>
            <a:r>
              <a:rPr lang="fr-FR" err="1"/>
              <a:t>título</a:t>
            </a:r>
            <a:endParaRPr lang="fr-FR"/>
          </a:p>
        </p:txBody>
      </p:sp>
      <p:sp>
        <p:nvSpPr>
          <p:cNvPr id="6" name="Espace réservé du texte 2">
            <a:extLst>
              <a:ext uri="{FF2B5EF4-FFF2-40B4-BE49-F238E27FC236}">
                <a16:creationId xmlns:a16="http://schemas.microsoft.com/office/drawing/2014/main" id="{3EF958EF-E73C-466A-95B1-66F8F43CCD95}"/>
              </a:ext>
            </a:extLst>
          </p:cNvPr>
          <p:cNvSpPr>
            <a:spLocks noGrp="1"/>
          </p:cNvSpPr>
          <p:nvPr>
            <p:ph type="body" idx="1" hasCustomPrompt="1"/>
          </p:nvPr>
        </p:nvSpPr>
        <p:spPr>
          <a:xfrm>
            <a:off x="1111146" y="3429000"/>
            <a:ext cx="9969708" cy="1500187"/>
          </a:xfrm>
          <a:prstGeom prst="rect">
            <a:avLst/>
          </a:prstGeom>
        </p:spPr>
        <p:txBody>
          <a:bodyPr>
            <a:normAutofit/>
          </a:bodyPr>
          <a:lstStyle>
            <a:lvl1pPr marL="0" indent="0" algn="ctr">
              <a:buNone/>
              <a:defRPr sz="2800" i="1">
                <a:solidFill>
                  <a:schemeClr val="accent1"/>
                </a:solidFill>
                <a:latin typeface="Gill Sans Nova Light" panose="020B03020201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err="1"/>
              <a:t>Haga</a:t>
            </a:r>
            <a:r>
              <a:rPr lang="fr-FR"/>
              <a:t> clic para </a:t>
            </a:r>
            <a:r>
              <a:rPr lang="fr-FR" err="1"/>
              <a:t>agregar</a:t>
            </a:r>
            <a:r>
              <a:rPr lang="fr-FR"/>
              <a:t> </a:t>
            </a:r>
            <a:r>
              <a:rPr lang="fr-FR" err="1"/>
              <a:t>subtítulo</a:t>
            </a:r>
            <a:endParaRPr lang="fr-FR"/>
          </a:p>
        </p:txBody>
      </p:sp>
      <p:pic>
        <p:nvPicPr>
          <p:cNvPr id="10" name="Picture 9" descr="Logo&#10;&#10;Description automatically generated">
            <a:extLst>
              <a:ext uri="{FF2B5EF4-FFF2-40B4-BE49-F238E27FC236}">
                <a16:creationId xmlns:a16="http://schemas.microsoft.com/office/drawing/2014/main" id="{146072D1-CDFD-EEEF-AF17-EC46AC545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7323" y="5751576"/>
            <a:ext cx="2209974" cy="1106424"/>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B0E8C169-AA0E-D786-C0CD-F904EFEE2C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34440" y="5928391"/>
            <a:ext cx="1723939" cy="689575"/>
          </a:xfrm>
          <a:prstGeom prst="rect">
            <a:avLst/>
          </a:prstGeom>
        </p:spPr>
      </p:pic>
    </p:spTree>
    <p:extLst>
      <p:ext uri="{BB962C8B-B14F-4D97-AF65-F5344CB8AC3E}">
        <p14:creationId xmlns:p14="http://schemas.microsoft.com/office/powerpoint/2010/main" val="177379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 IMAGES 3 COLOMNS">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C669CCE4-71BE-4DBC-9F3A-3E8DCEB03007}"/>
              </a:ext>
            </a:extLst>
          </p:cNvPr>
          <p:cNvSpPr>
            <a:spLocks noGrp="1"/>
          </p:cNvSpPr>
          <p:nvPr>
            <p:ph sz="quarter" idx="18" hasCustomPrompt="1"/>
          </p:nvPr>
        </p:nvSpPr>
        <p:spPr>
          <a:xfrm>
            <a:off x="839787" y="2266950"/>
            <a:ext cx="3348000" cy="2461804"/>
          </a:xfrm>
        </p:spPr>
        <p:txBody>
          <a:bodyPr>
            <a:normAutofit/>
          </a:bodyPr>
          <a:lstStyle>
            <a:lvl1pPr algn="just">
              <a:defRPr sz="2400"/>
            </a:lvl1pPr>
            <a:lvl2pPr marL="457200" indent="0">
              <a:buNone/>
              <a:defRPr/>
            </a:lvl2pPr>
          </a:lstStyle>
          <a:p>
            <a:pPr lvl="0"/>
            <a:r>
              <a:rPr lang="es-ES"/>
              <a:t>Haga clic para agregar texto</a:t>
            </a:r>
            <a:endParaRPr lang="es-NI"/>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39788" y="581890"/>
            <a:ext cx="10655526" cy="698270"/>
          </a:xfrm>
          <a:prstGeom prst="rect">
            <a:avLst/>
          </a:prstGeom>
        </p:spPr>
        <p:txBody>
          <a:bodyPr anchor="ctr">
            <a:noAutofit/>
          </a:bodyPr>
          <a:lstStyle>
            <a:lvl1pPr algn="ctr">
              <a:defRPr sz="4000">
                <a:solidFill>
                  <a:srgbClr val="0033A0"/>
                </a:solidFill>
              </a:defRPr>
            </a:lvl1pPr>
          </a:lstStyle>
          <a:p>
            <a:r>
              <a:rPr lang="fr-FR" err="1"/>
              <a:t>Haga</a:t>
            </a:r>
            <a:r>
              <a:rPr lang="fr-FR"/>
              <a:t> clic para </a:t>
            </a:r>
            <a:r>
              <a:rPr lang="fr-FR" err="1"/>
              <a:t>agregar</a:t>
            </a:r>
            <a:r>
              <a:rPr lang="fr-FR"/>
              <a:t> </a:t>
            </a:r>
            <a:r>
              <a:rPr lang="fr-FR" err="1"/>
              <a:t>título</a:t>
            </a:r>
            <a:endParaRPr lang="fr-F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hasCustomPrompt="1"/>
          </p:nvPr>
        </p:nvSpPr>
        <p:spPr>
          <a:xfrm>
            <a:off x="828115" y="4999617"/>
            <a:ext cx="3348000" cy="1134669"/>
          </a:xfrm>
          <a:prstGeom prst="rect">
            <a:avLst/>
          </a:prstGeom>
        </p:spPr>
        <p:txBody>
          <a:bodyPr>
            <a:normAutofit/>
          </a:bodyPr>
          <a:lstStyle>
            <a:lvl1pPr marL="0" indent="0" algn="just">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agregar texto</a:t>
            </a:r>
          </a:p>
        </p:txBody>
      </p:sp>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hasCustomPrompt="1"/>
          </p:nvPr>
        </p:nvSpPr>
        <p:spPr>
          <a:xfrm>
            <a:off x="839788" y="1280160"/>
            <a:ext cx="10655526" cy="71224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agregar texto</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hasCustomPrompt="1"/>
          </p:nvPr>
        </p:nvSpPr>
        <p:spPr>
          <a:xfrm>
            <a:off x="4495432" y="5003076"/>
            <a:ext cx="3348000" cy="1134670"/>
          </a:xfrm>
          <a:prstGeom prst="rect">
            <a:avLst/>
          </a:prstGeom>
        </p:spPr>
        <p:txBody>
          <a:bodyPr>
            <a:normAutofit/>
          </a:bodyPr>
          <a:lstStyle>
            <a:lvl1pPr marL="0" indent="0" algn="just">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agregar texto</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hasCustomPrompt="1"/>
          </p:nvPr>
        </p:nvSpPr>
        <p:spPr>
          <a:xfrm>
            <a:off x="8162749" y="5003075"/>
            <a:ext cx="3336327" cy="1131212"/>
          </a:xfrm>
          <a:prstGeom prst="rect">
            <a:avLst/>
          </a:prstGeom>
        </p:spPr>
        <p:txBody>
          <a:bodyPr>
            <a:normAutofit/>
          </a:bodyPr>
          <a:lstStyle>
            <a:lvl1pPr marL="0" indent="0" algn="just">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agregar texto</a:t>
            </a:r>
          </a:p>
        </p:txBody>
      </p:sp>
      <p:pic>
        <p:nvPicPr>
          <p:cNvPr id="17" name="Imagen 16">
            <a:extLst>
              <a:ext uri="{FF2B5EF4-FFF2-40B4-BE49-F238E27FC236}">
                <a16:creationId xmlns:a16="http://schemas.microsoft.com/office/drawing/2014/main" id="{327CBFD8-FD45-4908-AD15-FA09DF6C17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69170" y="6330485"/>
            <a:ext cx="1053659" cy="527515"/>
          </a:xfrm>
          <a:prstGeom prst="rect">
            <a:avLst/>
          </a:prstGeom>
        </p:spPr>
      </p:pic>
      <p:sp>
        <p:nvSpPr>
          <p:cNvPr id="16" name="Marcador de contenido 5">
            <a:extLst>
              <a:ext uri="{FF2B5EF4-FFF2-40B4-BE49-F238E27FC236}">
                <a16:creationId xmlns:a16="http://schemas.microsoft.com/office/drawing/2014/main" id="{A3BF24D1-F0EF-4381-8E1A-28AF012B6BB6}"/>
              </a:ext>
            </a:extLst>
          </p:cNvPr>
          <p:cNvSpPr>
            <a:spLocks noGrp="1"/>
          </p:cNvSpPr>
          <p:nvPr>
            <p:ph sz="quarter" idx="19" hasCustomPrompt="1"/>
          </p:nvPr>
        </p:nvSpPr>
        <p:spPr>
          <a:xfrm>
            <a:off x="4495432" y="2266841"/>
            <a:ext cx="3348000" cy="2461804"/>
          </a:xfrm>
        </p:spPr>
        <p:txBody>
          <a:bodyPr>
            <a:normAutofit/>
          </a:bodyPr>
          <a:lstStyle>
            <a:lvl1pPr algn="just">
              <a:defRPr sz="2400" i="0"/>
            </a:lvl1pPr>
            <a:lvl2pPr marL="457200" indent="0">
              <a:buNone/>
              <a:defRPr/>
            </a:lvl2pPr>
          </a:lstStyle>
          <a:p>
            <a:pPr lvl="0"/>
            <a:r>
              <a:rPr lang="es-ES"/>
              <a:t>Haga clic para agregar texto</a:t>
            </a:r>
            <a:endParaRPr lang="es-NI"/>
          </a:p>
        </p:txBody>
      </p:sp>
      <p:sp>
        <p:nvSpPr>
          <p:cNvPr id="19" name="Marcador de contenido 5">
            <a:extLst>
              <a:ext uri="{FF2B5EF4-FFF2-40B4-BE49-F238E27FC236}">
                <a16:creationId xmlns:a16="http://schemas.microsoft.com/office/drawing/2014/main" id="{B52F4F4D-A9F8-4EF8-A4D0-F5E79A19BA5D}"/>
              </a:ext>
            </a:extLst>
          </p:cNvPr>
          <p:cNvSpPr>
            <a:spLocks noGrp="1"/>
          </p:cNvSpPr>
          <p:nvPr>
            <p:ph sz="quarter" idx="20" hasCustomPrompt="1"/>
          </p:nvPr>
        </p:nvSpPr>
        <p:spPr>
          <a:xfrm>
            <a:off x="8147314" y="2266786"/>
            <a:ext cx="3348000" cy="2461914"/>
          </a:xfrm>
        </p:spPr>
        <p:txBody>
          <a:bodyPr>
            <a:normAutofit/>
          </a:bodyPr>
          <a:lstStyle>
            <a:lvl1pPr algn="just">
              <a:defRPr sz="2400"/>
            </a:lvl1pPr>
            <a:lvl2pPr marL="457200" indent="0">
              <a:buNone/>
              <a:defRPr/>
            </a:lvl2pPr>
          </a:lstStyle>
          <a:p>
            <a:pPr lvl="0"/>
            <a:r>
              <a:rPr lang="es-ES"/>
              <a:t>Haga clic para agregar texto</a:t>
            </a:r>
            <a:endParaRPr lang="es-NI"/>
          </a:p>
        </p:txBody>
      </p:sp>
      <p:sp>
        <p:nvSpPr>
          <p:cNvPr id="7" name="Marcador de número de diapositiva 6">
            <a:extLst>
              <a:ext uri="{FF2B5EF4-FFF2-40B4-BE49-F238E27FC236}">
                <a16:creationId xmlns:a16="http://schemas.microsoft.com/office/drawing/2014/main" id="{154F3A08-760F-428E-915E-FAB9673716D0}"/>
              </a:ext>
            </a:extLst>
          </p:cNvPr>
          <p:cNvSpPr>
            <a:spLocks noGrp="1"/>
          </p:cNvSpPr>
          <p:nvPr>
            <p:ph type="sldNum" sz="quarter" idx="21"/>
          </p:nvPr>
        </p:nvSpPr>
        <p:spPr>
          <a:xfrm>
            <a:off x="8752114" y="6408662"/>
            <a:ext cx="2743200" cy="365125"/>
          </a:xfrm>
        </p:spPr>
        <p:txBody>
          <a:bodyPr/>
          <a:lstStyle/>
          <a:p>
            <a:fld id="{1BFD4FD0-A298-4B40-8493-911EC80C296B}" type="slidenum">
              <a:rPr lang="es-NI" smtClean="0"/>
              <a:t>‹#›</a:t>
            </a:fld>
            <a:endParaRPr lang="es-NI"/>
          </a:p>
        </p:txBody>
      </p:sp>
    </p:spTree>
    <p:extLst>
      <p:ext uri="{BB962C8B-B14F-4D97-AF65-F5344CB8AC3E}">
        <p14:creationId xmlns:p14="http://schemas.microsoft.com/office/powerpoint/2010/main" val="322128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V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2103437"/>
            <a:ext cx="9969708" cy="1325563"/>
          </a:xfrm>
          <a:prstGeom prst="rect">
            <a:avLst/>
          </a:prstGeom>
        </p:spPr>
        <p:txBody>
          <a:bodyPr>
            <a:noAutofit/>
          </a:bodyPr>
          <a:lstStyle>
            <a:lvl1pPr algn="ctr">
              <a:defRPr sz="5400">
                <a:solidFill>
                  <a:schemeClr val="bg1"/>
                </a:solidFill>
                <a:latin typeface="Gill Sans Nova" panose="020B0602020104020203" pitchFamily="34" charset="0"/>
              </a:defRPr>
            </a:lvl1pPr>
          </a:lstStyle>
          <a:p>
            <a:r>
              <a:rPr lang="fr-FR" err="1"/>
              <a:t>Haga</a:t>
            </a:r>
            <a:r>
              <a:rPr lang="fr-FR"/>
              <a:t> clic para </a:t>
            </a:r>
            <a:r>
              <a:rPr lang="fr-FR" err="1"/>
              <a:t>agregar</a:t>
            </a:r>
            <a:r>
              <a:rPr lang="fr-FR"/>
              <a:t> </a:t>
            </a:r>
            <a:r>
              <a:rPr lang="fr-FR" err="1"/>
              <a:t>título</a:t>
            </a:r>
            <a:endParaRPr lang="fr-F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3429000"/>
            <a:ext cx="9969708" cy="1500187"/>
          </a:xfrm>
          <a:prstGeom prst="rect">
            <a:avLst/>
          </a:prstGeom>
        </p:spPr>
        <p:txBody>
          <a:bodyPr>
            <a:normAutofit/>
          </a:bodyPr>
          <a:lstStyle>
            <a:lvl1pPr marL="0" indent="0" algn="ctr">
              <a:buNone/>
              <a:defRPr lang="fr-FR" i="1" dirty="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err="1"/>
              <a:t>Haga</a:t>
            </a:r>
            <a:r>
              <a:rPr lang="fr-FR"/>
              <a:t> clic para </a:t>
            </a:r>
            <a:r>
              <a:rPr lang="fr-FR" err="1"/>
              <a:t>agregar</a:t>
            </a:r>
            <a:r>
              <a:rPr lang="fr-FR"/>
              <a:t> </a:t>
            </a:r>
            <a:r>
              <a:rPr lang="fr-FR" err="1"/>
              <a:t>subtítulo</a:t>
            </a:r>
            <a:endParaRPr lang="fr-FR"/>
          </a:p>
        </p:txBody>
      </p:sp>
      <p:pic>
        <p:nvPicPr>
          <p:cNvPr id="3" name="Picture 2">
            <a:extLst>
              <a:ext uri="{FF2B5EF4-FFF2-40B4-BE49-F238E27FC236}">
                <a16:creationId xmlns:a16="http://schemas.microsoft.com/office/drawing/2014/main" id="{4A6B018B-74E5-8FDE-0220-713531852D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3723" b="17794"/>
          <a:stretch/>
        </p:blipFill>
        <p:spPr>
          <a:xfrm>
            <a:off x="6421838" y="6061668"/>
            <a:ext cx="2078578" cy="486239"/>
          </a:xfrm>
          <a:prstGeom prst="rect">
            <a:avLst/>
          </a:prstGeom>
        </p:spPr>
      </p:pic>
      <p:pic>
        <p:nvPicPr>
          <p:cNvPr id="8" name="Picture 7" descr="Logo, company name&#10;&#10;Description automatically generated">
            <a:extLst>
              <a:ext uri="{FF2B5EF4-FFF2-40B4-BE49-F238E27FC236}">
                <a16:creationId xmlns:a16="http://schemas.microsoft.com/office/drawing/2014/main" id="{7A6AFF60-50AA-C686-ADBB-03A626948D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6609" y="5751576"/>
            <a:ext cx="2209974" cy="1106424"/>
          </a:xfrm>
          <a:prstGeom prst="rect">
            <a:avLst/>
          </a:prstGeom>
        </p:spPr>
      </p:pic>
    </p:spTree>
    <p:extLst>
      <p:ext uri="{BB962C8B-B14F-4D97-AF65-F5344CB8AC3E}">
        <p14:creationId xmlns:p14="http://schemas.microsoft.com/office/powerpoint/2010/main" val="241120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88984" y="6294329"/>
            <a:ext cx="1814032"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a:t>MODIFIEZ LE STYLE DU TITRE</a:t>
            </a:r>
          </a:p>
        </p:txBody>
      </p:sp>
    </p:spTree>
    <p:extLst>
      <p:ext uri="{BB962C8B-B14F-4D97-AF65-F5344CB8AC3E}">
        <p14:creationId xmlns:p14="http://schemas.microsoft.com/office/powerpoint/2010/main" val="117882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C1BB9-6455-E145-91B9-D4B2B698F54F}"/>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4800">
                <a:solidFill>
                  <a:srgbClr val="0033A0"/>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F2C7FD4-33D8-3648-BA68-32730B136248}"/>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40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pic>
        <p:nvPicPr>
          <p:cNvPr id="7" name="Image 6">
            <a:extLst>
              <a:ext uri="{FF2B5EF4-FFF2-40B4-BE49-F238E27FC236}">
                <a16:creationId xmlns:a16="http://schemas.microsoft.com/office/drawing/2014/main" id="{17137189-CEDA-0547-8741-371F77C229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172718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838200"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6491868"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7129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256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1512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838200" y="365126"/>
            <a:ext cx="10515600" cy="1106836"/>
          </a:xfrm>
          <a:prstGeom prst="rect">
            <a:avLst/>
          </a:prstGeom>
        </p:spPr>
        <p:txBody>
          <a:bodyPr/>
          <a:lstStyle/>
          <a:p>
            <a:r>
              <a:rPr lang="fr-FR"/>
              <a:t>MODIFIEZ LE STYLE DU TITRE</a:t>
            </a:r>
          </a:p>
        </p:txBody>
      </p:sp>
      <p:pic>
        <p:nvPicPr>
          <p:cNvPr id="6" name="Image 5">
            <a:extLst>
              <a:ext uri="{FF2B5EF4-FFF2-40B4-BE49-F238E27FC236}">
                <a16:creationId xmlns:a16="http://schemas.microsoft.com/office/drawing/2014/main" id="{897FD40D-CD9E-B346-A121-7FD5CB4415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838199" y="1690688"/>
            <a:ext cx="10547195" cy="4397878"/>
          </a:xfrm>
          <a:prstGeom prst="rect">
            <a:avLst/>
          </a:prstGeom>
        </p:spPr>
        <p:txBody>
          <a:bodyPr/>
          <a:lstStyle>
            <a:lvl1pPr marL="0" indent="0">
              <a:buNone/>
              <a:defRPr/>
            </a:lvl1pPr>
          </a:lstStyle>
          <a:p>
            <a:pPr lvl="0"/>
            <a:endParaRPr lang="fr-FR"/>
          </a:p>
        </p:txBody>
      </p:sp>
    </p:spTree>
    <p:extLst>
      <p:ext uri="{BB962C8B-B14F-4D97-AF65-F5344CB8AC3E}">
        <p14:creationId xmlns:p14="http://schemas.microsoft.com/office/powerpoint/2010/main" val="427822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8" name="Image 7">
            <a:extLst>
              <a:ext uri="{FF2B5EF4-FFF2-40B4-BE49-F238E27FC236}">
                <a16:creationId xmlns:a16="http://schemas.microsoft.com/office/drawing/2014/main" id="{E09C59DD-81CC-D64B-B88B-C5A1B36645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238208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38847E-E6A3-5343-8CEC-B52DD40203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4449337" y="702527"/>
            <a:ext cx="6936057" cy="5166461"/>
          </a:xfrm>
          <a:prstGeom prst="rect">
            <a:avLst/>
          </a:prstGeom>
        </p:spPr>
        <p:txBody>
          <a:bodyPr/>
          <a:lstStyle>
            <a:lvl1pPr marL="0" indent="0">
              <a:buNone/>
              <a:defRPr/>
            </a:lvl1pPr>
          </a:lstStyle>
          <a:p>
            <a:pPr lvl="0"/>
            <a:endParaRPr lang="fr-FR"/>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47788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A85970F-249C-E843-9EEF-B8D3A87D1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itre 7">
            <a:extLst>
              <a:ext uri="{FF2B5EF4-FFF2-40B4-BE49-F238E27FC236}">
                <a16:creationId xmlns:a16="http://schemas.microsoft.com/office/drawing/2014/main" id="{B98E281D-7976-CF46-98CA-4B5AAEEF0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4061529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62" r:id="rId5"/>
    <p:sldLayoutId id="2147483661" r:id="rId6"/>
    <p:sldLayoutId id="2147483654" r:id="rId7"/>
    <p:sldLayoutId id="2147483657" r:id="rId8"/>
    <p:sldLayoutId id="2147483658" r:id="rId9"/>
    <p:sldLayoutId id="2147483659" r:id="rId10"/>
    <p:sldLayoutId id="2147483660" r:id="rId11"/>
    <p:sldLayoutId id="2147483655"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68BB-943B-40E5-DFC7-1523137252AE}"/>
              </a:ext>
            </a:extLst>
          </p:cNvPr>
          <p:cNvSpPr>
            <a:spLocks noGrp="1"/>
          </p:cNvSpPr>
          <p:nvPr>
            <p:ph type="title"/>
          </p:nvPr>
        </p:nvSpPr>
        <p:spPr>
          <a:xfrm>
            <a:off x="1111146" y="2103437"/>
            <a:ext cx="9969708" cy="1325563"/>
          </a:xfrm>
        </p:spPr>
        <p:txBody>
          <a:bodyPr>
            <a:normAutofit fontScale="90000"/>
          </a:bodyPr>
          <a:lstStyle/>
          <a:p>
            <a:r>
              <a:rPr lang="en-US" dirty="0"/>
              <a:t>Strengthening multilateral cooperation to address tech-facilitated </a:t>
            </a:r>
            <a:r>
              <a:rPr lang="en-US" dirty="0" err="1"/>
              <a:t>TiP</a:t>
            </a:r>
            <a:endParaRPr lang="en-GB" dirty="0"/>
          </a:p>
        </p:txBody>
      </p:sp>
      <p:sp>
        <p:nvSpPr>
          <p:cNvPr id="3" name="Text Placeholder 2">
            <a:extLst>
              <a:ext uri="{FF2B5EF4-FFF2-40B4-BE49-F238E27FC236}">
                <a16:creationId xmlns:a16="http://schemas.microsoft.com/office/drawing/2014/main" id="{675945F1-8875-0E70-9F2F-A32DD1BBC124}"/>
              </a:ext>
            </a:extLst>
          </p:cNvPr>
          <p:cNvSpPr>
            <a:spLocks noGrp="1"/>
          </p:cNvSpPr>
          <p:nvPr>
            <p:ph type="body" idx="1"/>
          </p:nvPr>
        </p:nvSpPr>
        <p:spPr>
          <a:xfrm>
            <a:off x="1111146" y="4197649"/>
            <a:ext cx="9969708" cy="1500187"/>
          </a:xfrm>
        </p:spPr>
        <p:txBody>
          <a:bodyPr vert="horz" lIns="91440" tIns="45720" rIns="91440" bIns="45720" rtlCol="0" anchor="t">
            <a:normAutofit/>
          </a:bodyPr>
          <a:lstStyle/>
          <a:p>
            <a:r>
              <a:rPr lang="en-US" dirty="0"/>
              <a:t>25 May 2023</a:t>
            </a:r>
            <a:endParaRPr lang="en-GB" dirty="0"/>
          </a:p>
        </p:txBody>
      </p:sp>
    </p:spTree>
    <p:extLst>
      <p:ext uri="{BB962C8B-B14F-4D97-AF65-F5344CB8AC3E}">
        <p14:creationId xmlns:p14="http://schemas.microsoft.com/office/powerpoint/2010/main" val="9910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7205-A440-FDD4-3424-01C400D9CAF9}"/>
              </a:ext>
            </a:extLst>
          </p:cNvPr>
          <p:cNvSpPr>
            <a:spLocks noGrp="1"/>
          </p:cNvSpPr>
          <p:nvPr>
            <p:ph type="title"/>
          </p:nvPr>
        </p:nvSpPr>
        <p:spPr/>
        <p:txBody>
          <a:bodyPr>
            <a:normAutofit fontScale="90000"/>
          </a:bodyPr>
          <a:lstStyle/>
          <a:p>
            <a:r>
              <a:rPr lang="en-GB"/>
              <a:t>Global Synthetic Dataset</a:t>
            </a:r>
            <a:br>
              <a:rPr lang="en-GB"/>
            </a:br>
            <a:r>
              <a:rPr lang="en-GB" sz="3600"/>
              <a:t>You can download data, codebook, and data dictionary</a:t>
            </a:r>
          </a:p>
        </p:txBody>
      </p:sp>
      <p:pic>
        <p:nvPicPr>
          <p:cNvPr id="5" name="Content Placeholder 4">
            <a:extLst>
              <a:ext uri="{FF2B5EF4-FFF2-40B4-BE49-F238E27FC236}">
                <a16:creationId xmlns:a16="http://schemas.microsoft.com/office/drawing/2014/main" id="{DEAB9DBB-F6E0-5E20-3FEC-527ECC588931}"/>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tretch>
            <a:fillRect/>
          </a:stretch>
        </p:blipFill>
        <p:spPr>
          <a:xfrm>
            <a:off x="851172" y="1471962"/>
            <a:ext cx="8622274" cy="5171906"/>
          </a:xfrm>
        </p:spPr>
      </p:pic>
      <p:sp>
        <p:nvSpPr>
          <p:cNvPr id="6" name="Rectangle 5">
            <a:extLst>
              <a:ext uri="{FF2B5EF4-FFF2-40B4-BE49-F238E27FC236}">
                <a16:creationId xmlns:a16="http://schemas.microsoft.com/office/drawing/2014/main" id="{034CCE9F-5F85-2A44-0357-FA312210B83B}"/>
              </a:ext>
            </a:extLst>
          </p:cNvPr>
          <p:cNvSpPr/>
          <p:nvPr/>
        </p:nvSpPr>
        <p:spPr>
          <a:xfrm>
            <a:off x="4676173" y="6377652"/>
            <a:ext cx="879676" cy="275814"/>
          </a:xfrm>
          <a:prstGeom prst="rect">
            <a:avLst/>
          </a:prstGeom>
          <a:noFill/>
          <a:ln w="50800" cap="flat">
            <a:solidFill>
              <a:srgbClr val="C00000"/>
            </a:solidFill>
            <a:prstDash val="solid"/>
            <a:extLst>
              <a:ext uri="{C807C97D-BFC1-408E-A445-0C87EB9F89A2}">
                <ask:lineSketchStyleProps xmlns:ask="http://schemas.microsoft.com/office/drawing/2018/sketchyshapes" sd="1219033472">
                  <a:custGeom>
                    <a:avLst/>
                    <a:gdLst>
                      <a:gd name="connsiteX0" fmla="*/ 0 w 972273"/>
                      <a:gd name="connsiteY0" fmla="*/ 0 h 289367"/>
                      <a:gd name="connsiteX1" fmla="*/ 476414 w 972273"/>
                      <a:gd name="connsiteY1" fmla="*/ 0 h 289367"/>
                      <a:gd name="connsiteX2" fmla="*/ 972273 w 972273"/>
                      <a:gd name="connsiteY2" fmla="*/ 0 h 289367"/>
                      <a:gd name="connsiteX3" fmla="*/ 972273 w 972273"/>
                      <a:gd name="connsiteY3" fmla="*/ 289367 h 289367"/>
                      <a:gd name="connsiteX4" fmla="*/ 486137 w 972273"/>
                      <a:gd name="connsiteY4" fmla="*/ 289367 h 289367"/>
                      <a:gd name="connsiteX5" fmla="*/ 0 w 972273"/>
                      <a:gd name="connsiteY5" fmla="*/ 289367 h 289367"/>
                      <a:gd name="connsiteX6" fmla="*/ 0 w 972273"/>
                      <a:gd name="connsiteY6" fmla="*/ 0 h 28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273" h="289367" extrusionOk="0">
                        <a:moveTo>
                          <a:pt x="0" y="0"/>
                        </a:moveTo>
                        <a:cubicBezTo>
                          <a:pt x="106932" y="8669"/>
                          <a:pt x="242179" y="-20603"/>
                          <a:pt x="476414" y="0"/>
                        </a:cubicBezTo>
                        <a:cubicBezTo>
                          <a:pt x="710649" y="20603"/>
                          <a:pt x="746939" y="9001"/>
                          <a:pt x="972273" y="0"/>
                        </a:cubicBezTo>
                        <a:cubicBezTo>
                          <a:pt x="966774" y="119958"/>
                          <a:pt x="969174" y="196362"/>
                          <a:pt x="972273" y="289367"/>
                        </a:cubicBezTo>
                        <a:cubicBezTo>
                          <a:pt x="862553" y="307890"/>
                          <a:pt x="603560" y="270182"/>
                          <a:pt x="486137" y="289367"/>
                        </a:cubicBezTo>
                        <a:cubicBezTo>
                          <a:pt x="368714" y="308552"/>
                          <a:pt x="176351" y="280230"/>
                          <a:pt x="0" y="289367"/>
                        </a:cubicBezTo>
                        <a:cubicBezTo>
                          <a:pt x="7748" y="194359"/>
                          <a:pt x="-6707" y="64718"/>
                          <a:pt x="0" y="0"/>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D84CD691-9665-B3B8-65D6-CD3F996B00FF}"/>
              </a:ext>
            </a:extLst>
          </p:cNvPr>
          <p:cNvSpPr/>
          <p:nvPr/>
        </p:nvSpPr>
        <p:spPr>
          <a:xfrm>
            <a:off x="8958855" y="1462365"/>
            <a:ext cx="486137" cy="356838"/>
          </a:xfrm>
          <a:prstGeom prst="rect">
            <a:avLst/>
          </a:prstGeom>
          <a:noFill/>
          <a:ln w="50800" cap="flat">
            <a:solidFill>
              <a:srgbClr val="C00000"/>
            </a:solidFill>
            <a:prstDash val="solid"/>
            <a:extLst>
              <a:ext uri="{C807C97D-BFC1-408E-A445-0C87EB9F89A2}">
                <ask:lineSketchStyleProps xmlns:ask="http://schemas.microsoft.com/office/drawing/2018/sketchyshapes" sd="1219033472">
                  <a:custGeom>
                    <a:avLst/>
                    <a:gdLst>
                      <a:gd name="connsiteX0" fmla="*/ 0 w 972273"/>
                      <a:gd name="connsiteY0" fmla="*/ 0 h 289367"/>
                      <a:gd name="connsiteX1" fmla="*/ 476414 w 972273"/>
                      <a:gd name="connsiteY1" fmla="*/ 0 h 289367"/>
                      <a:gd name="connsiteX2" fmla="*/ 972273 w 972273"/>
                      <a:gd name="connsiteY2" fmla="*/ 0 h 289367"/>
                      <a:gd name="connsiteX3" fmla="*/ 972273 w 972273"/>
                      <a:gd name="connsiteY3" fmla="*/ 289367 h 289367"/>
                      <a:gd name="connsiteX4" fmla="*/ 486137 w 972273"/>
                      <a:gd name="connsiteY4" fmla="*/ 289367 h 289367"/>
                      <a:gd name="connsiteX5" fmla="*/ 0 w 972273"/>
                      <a:gd name="connsiteY5" fmla="*/ 289367 h 289367"/>
                      <a:gd name="connsiteX6" fmla="*/ 0 w 972273"/>
                      <a:gd name="connsiteY6" fmla="*/ 0 h 28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273" h="289367" extrusionOk="0">
                        <a:moveTo>
                          <a:pt x="0" y="0"/>
                        </a:moveTo>
                        <a:cubicBezTo>
                          <a:pt x="106932" y="8669"/>
                          <a:pt x="242179" y="-20603"/>
                          <a:pt x="476414" y="0"/>
                        </a:cubicBezTo>
                        <a:cubicBezTo>
                          <a:pt x="710649" y="20603"/>
                          <a:pt x="746939" y="9001"/>
                          <a:pt x="972273" y="0"/>
                        </a:cubicBezTo>
                        <a:cubicBezTo>
                          <a:pt x="966774" y="119958"/>
                          <a:pt x="969174" y="196362"/>
                          <a:pt x="972273" y="289367"/>
                        </a:cubicBezTo>
                        <a:cubicBezTo>
                          <a:pt x="862553" y="307890"/>
                          <a:pt x="603560" y="270182"/>
                          <a:pt x="486137" y="289367"/>
                        </a:cubicBezTo>
                        <a:cubicBezTo>
                          <a:pt x="368714" y="308552"/>
                          <a:pt x="176351" y="280230"/>
                          <a:pt x="0" y="289367"/>
                        </a:cubicBezTo>
                        <a:cubicBezTo>
                          <a:pt x="7748" y="194359"/>
                          <a:pt x="-6707" y="64718"/>
                          <a:pt x="0" y="0"/>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B09AFEA5-786D-206F-4048-DBAF98F5A576}"/>
              </a:ext>
            </a:extLst>
          </p:cNvPr>
          <p:cNvSpPr/>
          <p:nvPr/>
        </p:nvSpPr>
        <p:spPr>
          <a:xfrm>
            <a:off x="7060093" y="2039216"/>
            <a:ext cx="2426325" cy="4201610"/>
          </a:xfrm>
          <a:prstGeom prst="rect">
            <a:avLst/>
          </a:prstGeom>
          <a:noFill/>
          <a:ln w="50800" cap="flat">
            <a:solidFill>
              <a:srgbClr val="C00000"/>
            </a:solidFill>
            <a:prstDash val="solid"/>
            <a:extLst>
              <a:ext uri="{C807C97D-BFC1-408E-A445-0C87EB9F89A2}">
                <ask:lineSketchStyleProps xmlns:ask="http://schemas.microsoft.com/office/drawing/2018/sketchyshapes" sd="1219033472">
                  <a:custGeom>
                    <a:avLst/>
                    <a:gdLst>
                      <a:gd name="connsiteX0" fmla="*/ 0 w 972273"/>
                      <a:gd name="connsiteY0" fmla="*/ 0 h 289367"/>
                      <a:gd name="connsiteX1" fmla="*/ 476414 w 972273"/>
                      <a:gd name="connsiteY1" fmla="*/ 0 h 289367"/>
                      <a:gd name="connsiteX2" fmla="*/ 972273 w 972273"/>
                      <a:gd name="connsiteY2" fmla="*/ 0 h 289367"/>
                      <a:gd name="connsiteX3" fmla="*/ 972273 w 972273"/>
                      <a:gd name="connsiteY3" fmla="*/ 289367 h 289367"/>
                      <a:gd name="connsiteX4" fmla="*/ 486137 w 972273"/>
                      <a:gd name="connsiteY4" fmla="*/ 289367 h 289367"/>
                      <a:gd name="connsiteX5" fmla="*/ 0 w 972273"/>
                      <a:gd name="connsiteY5" fmla="*/ 289367 h 289367"/>
                      <a:gd name="connsiteX6" fmla="*/ 0 w 972273"/>
                      <a:gd name="connsiteY6" fmla="*/ 0 h 28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273" h="289367" extrusionOk="0">
                        <a:moveTo>
                          <a:pt x="0" y="0"/>
                        </a:moveTo>
                        <a:cubicBezTo>
                          <a:pt x="106932" y="8669"/>
                          <a:pt x="242179" y="-20603"/>
                          <a:pt x="476414" y="0"/>
                        </a:cubicBezTo>
                        <a:cubicBezTo>
                          <a:pt x="710649" y="20603"/>
                          <a:pt x="746939" y="9001"/>
                          <a:pt x="972273" y="0"/>
                        </a:cubicBezTo>
                        <a:cubicBezTo>
                          <a:pt x="966774" y="119958"/>
                          <a:pt x="969174" y="196362"/>
                          <a:pt x="972273" y="289367"/>
                        </a:cubicBezTo>
                        <a:cubicBezTo>
                          <a:pt x="862553" y="307890"/>
                          <a:pt x="603560" y="270182"/>
                          <a:pt x="486137" y="289367"/>
                        </a:cubicBezTo>
                        <a:cubicBezTo>
                          <a:pt x="368714" y="308552"/>
                          <a:pt x="176351" y="280230"/>
                          <a:pt x="0" y="289367"/>
                        </a:cubicBezTo>
                        <a:cubicBezTo>
                          <a:pt x="7748" y="194359"/>
                          <a:pt x="-6707" y="64718"/>
                          <a:pt x="0" y="0"/>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C1CB3150-73C2-6035-9434-9E49FF4E772A}"/>
              </a:ext>
            </a:extLst>
          </p:cNvPr>
          <p:cNvSpPr txBox="1"/>
          <p:nvPr/>
        </p:nvSpPr>
        <p:spPr>
          <a:xfrm>
            <a:off x="9629542" y="1471962"/>
            <a:ext cx="2281103" cy="4708981"/>
          </a:xfrm>
          <a:prstGeom prst="rect">
            <a:avLst/>
          </a:prstGeom>
          <a:noFill/>
        </p:spPr>
        <p:txBody>
          <a:bodyPr wrap="square" rtlCol="0">
            <a:spAutoFit/>
          </a:bodyPr>
          <a:lstStyle/>
          <a:p>
            <a:r>
              <a:rPr lang="en-GB" sz="2000" b="1"/>
              <a:t>Victim’s characteristics, e.g.,</a:t>
            </a:r>
          </a:p>
          <a:p>
            <a:pPr marL="285750" indent="-285750">
              <a:buFont typeface="Arial" panose="020B0604020202020204" pitchFamily="34" charset="0"/>
              <a:buChar char="•"/>
            </a:pPr>
            <a:r>
              <a:rPr lang="en-GB" sz="2000"/>
              <a:t>Country of exploitation</a:t>
            </a:r>
          </a:p>
          <a:p>
            <a:pPr marL="285750" indent="-285750">
              <a:buFont typeface="Arial" panose="020B0604020202020204" pitchFamily="34" charset="0"/>
              <a:buChar char="•"/>
            </a:pPr>
            <a:r>
              <a:rPr lang="en-GB" sz="2000"/>
              <a:t>Citizenship</a:t>
            </a:r>
          </a:p>
          <a:p>
            <a:pPr marL="285750" indent="-285750">
              <a:buFont typeface="Arial" panose="020B0604020202020204" pitchFamily="34" charset="0"/>
              <a:buChar char="•"/>
            </a:pPr>
            <a:r>
              <a:rPr lang="en-GB" sz="2000"/>
              <a:t>Type of trafficking,</a:t>
            </a:r>
            <a:br>
              <a:rPr lang="en-GB" sz="2000"/>
            </a:br>
            <a:r>
              <a:rPr lang="en-GB" sz="2000"/>
              <a:t>labour exploit,</a:t>
            </a:r>
            <a:br>
              <a:rPr lang="en-GB" sz="2000"/>
            </a:br>
            <a:r>
              <a:rPr lang="en-GB" sz="2000"/>
              <a:t>sexual exploit</a:t>
            </a:r>
          </a:p>
          <a:p>
            <a:pPr marL="285750" indent="-285750">
              <a:buFont typeface="Arial" panose="020B0604020202020204" pitchFamily="34" charset="0"/>
              <a:buChar char="•"/>
            </a:pPr>
            <a:r>
              <a:rPr lang="en-GB" sz="2000"/>
              <a:t>Means of control</a:t>
            </a:r>
          </a:p>
          <a:p>
            <a:pPr marL="285750" indent="-285750">
              <a:buFont typeface="Arial" panose="020B0604020202020204" pitchFamily="34" charset="0"/>
              <a:buChar char="•"/>
            </a:pPr>
            <a:r>
              <a:rPr lang="en-GB" sz="2000"/>
              <a:t>Trafficking duration</a:t>
            </a:r>
          </a:p>
          <a:p>
            <a:pPr marL="285750" indent="-285750">
              <a:buFont typeface="Arial" panose="020B0604020202020204" pitchFamily="34" charset="0"/>
              <a:buChar char="•"/>
            </a:pPr>
            <a:r>
              <a:rPr lang="en-GB" sz="2000"/>
              <a:t>and more…</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p:txBody>
      </p:sp>
    </p:spTree>
    <p:extLst>
      <p:ext uri="{BB962C8B-B14F-4D97-AF65-F5344CB8AC3E}">
        <p14:creationId xmlns:p14="http://schemas.microsoft.com/office/powerpoint/2010/main" val="22798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9711-FC64-7F88-9912-949BA909B79B}"/>
              </a:ext>
            </a:extLst>
          </p:cNvPr>
          <p:cNvSpPr>
            <a:spLocks noGrp="1"/>
          </p:cNvSpPr>
          <p:nvPr>
            <p:ph type="title"/>
          </p:nvPr>
        </p:nvSpPr>
        <p:spPr/>
        <p:txBody>
          <a:bodyPr>
            <a:normAutofit fontScale="90000"/>
          </a:bodyPr>
          <a:lstStyle/>
          <a:p>
            <a:r>
              <a:rPr lang="en-GB"/>
              <a:t>Global Victim-Perpetrator Synthetic Dataset</a:t>
            </a:r>
            <a:br>
              <a:rPr lang="en-GB"/>
            </a:br>
            <a:r>
              <a:rPr lang="en-GB" sz="3600"/>
              <a:t>You can download data, codebook, and data dictionary</a:t>
            </a:r>
          </a:p>
        </p:txBody>
      </p:sp>
      <p:sp>
        <p:nvSpPr>
          <p:cNvPr id="6" name="TextBox 5">
            <a:extLst>
              <a:ext uri="{FF2B5EF4-FFF2-40B4-BE49-F238E27FC236}">
                <a16:creationId xmlns:a16="http://schemas.microsoft.com/office/drawing/2014/main" id="{FF9E2288-47E9-A1F5-DF97-A2B3A11AD35A}"/>
              </a:ext>
            </a:extLst>
          </p:cNvPr>
          <p:cNvSpPr txBox="1"/>
          <p:nvPr/>
        </p:nvSpPr>
        <p:spPr>
          <a:xfrm>
            <a:off x="9491351" y="1471962"/>
            <a:ext cx="2302064" cy="5016758"/>
          </a:xfrm>
          <a:prstGeom prst="rect">
            <a:avLst/>
          </a:prstGeom>
          <a:noFill/>
        </p:spPr>
        <p:txBody>
          <a:bodyPr wrap="square" rtlCol="0">
            <a:spAutoFit/>
          </a:bodyPr>
          <a:lstStyle/>
          <a:p>
            <a:r>
              <a:rPr lang="en-GB" sz="2000" b="1"/>
              <a:t>Perpetrator’ characteristics, e.g.,</a:t>
            </a:r>
          </a:p>
          <a:p>
            <a:pPr marL="285750" indent="-285750">
              <a:buFont typeface="Arial" panose="020B0604020202020204" pitchFamily="34" charset="0"/>
              <a:buChar char="•"/>
            </a:pPr>
            <a:r>
              <a:rPr lang="en-GB" sz="2000"/>
              <a:t>Role</a:t>
            </a:r>
          </a:p>
          <a:p>
            <a:pPr marL="285750" indent="-285750">
              <a:buFont typeface="Arial" panose="020B0604020202020204" pitchFamily="34" charset="0"/>
              <a:buChar char="•"/>
            </a:pPr>
            <a:r>
              <a:rPr lang="en-GB" sz="2000"/>
              <a:t>Region of citizenship</a:t>
            </a:r>
          </a:p>
          <a:p>
            <a:pPr marL="285750" indent="-285750">
              <a:buFont typeface="Arial" panose="020B0604020202020204" pitchFamily="34" charset="0"/>
              <a:buChar char="•"/>
            </a:pPr>
            <a:r>
              <a:rPr lang="en-GB" sz="2000"/>
              <a:t>Victim-perpetrator relationship</a:t>
            </a:r>
          </a:p>
          <a:p>
            <a:pPr marL="285750" indent="-285750">
              <a:buFont typeface="Arial" panose="020B0604020202020204" pitchFamily="34" charset="0"/>
              <a:buChar char="•"/>
            </a:pPr>
            <a:r>
              <a:rPr lang="en-GB" sz="2000"/>
              <a:t>Pay money</a:t>
            </a:r>
          </a:p>
          <a:p>
            <a:r>
              <a:rPr lang="en-GB" sz="2000" b="1"/>
              <a:t>Victim’s characteristics, e.g., </a:t>
            </a:r>
          </a:p>
          <a:p>
            <a:pPr marL="285750" indent="-285750">
              <a:buFont typeface="Arial" panose="020B0604020202020204" pitchFamily="34" charset="0"/>
              <a:buChar char="•"/>
            </a:pPr>
            <a:r>
              <a:rPr lang="en-GB" sz="2000"/>
              <a:t>Type of exploitation</a:t>
            </a:r>
          </a:p>
          <a:p>
            <a:pPr marL="285750" indent="-285750">
              <a:buFont typeface="Arial" panose="020B0604020202020204" pitchFamily="34" charset="0"/>
              <a:buChar char="•"/>
            </a:pPr>
            <a:r>
              <a:rPr lang="en-GB" sz="2000"/>
              <a:t>Region of exploitation and citizenship</a:t>
            </a:r>
          </a:p>
        </p:txBody>
      </p:sp>
      <p:pic>
        <p:nvPicPr>
          <p:cNvPr id="10" name="Content Placeholder 9">
            <a:extLst>
              <a:ext uri="{FF2B5EF4-FFF2-40B4-BE49-F238E27FC236}">
                <a16:creationId xmlns:a16="http://schemas.microsoft.com/office/drawing/2014/main" id="{4F76BB01-1CB9-8EE1-7CC3-C14F01DEA974}"/>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tretch>
            <a:fillRect/>
          </a:stretch>
        </p:blipFill>
        <p:spPr>
          <a:xfrm>
            <a:off x="967389" y="1519145"/>
            <a:ext cx="8338656" cy="5168643"/>
          </a:xfrm>
        </p:spPr>
      </p:pic>
    </p:spTree>
    <p:extLst>
      <p:ext uri="{BB962C8B-B14F-4D97-AF65-F5344CB8AC3E}">
        <p14:creationId xmlns:p14="http://schemas.microsoft.com/office/powerpoint/2010/main" val="29772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D7A669-67CC-4D4C-9702-70F2F10D9C01}"/>
              </a:ext>
            </a:extLst>
          </p:cNvPr>
          <p:cNvSpPr>
            <a:spLocks noGrp="1"/>
          </p:cNvSpPr>
          <p:nvPr>
            <p:ph type="title"/>
          </p:nvPr>
        </p:nvSpPr>
        <p:spPr>
          <a:xfrm>
            <a:off x="0" y="2618109"/>
            <a:ext cx="12192000" cy="1621782"/>
          </a:xfrm>
          <a:solidFill>
            <a:schemeClr val="accent1">
              <a:alpha val="34902"/>
            </a:schemeClr>
          </a:solidFill>
        </p:spPr>
        <p:txBody>
          <a:bodyPr/>
          <a:lstStyle/>
          <a:p>
            <a:r>
              <a:rPr lang="es-NI" b="1">
                <a:latin typeface="Gill Sans Nova"/>
              </a:rPr>
              <a:t>HTCDS</a:t>
            </a:r>
            <a:br>
              <a:rPr lang="es-NI" b="1"/>
            </a:br>
            <a:r>
              <a:rPr lang="es-NI" sz="4800" b="1">
                <a:latin typeface="Gill Sans Nova"/>
              </a:rPr>
              <a:t>Human </a:t>
            </a:r>
            <a:r>
              <a:rPr lang="es-NI" sz="4800" b="1" err="1">
                <a:latin typeface="Gill Sans Nova"/>
              </a:rPr>
              <a:t>Trafficking</a:t>
            </a:r>
            <a:r>
              <a:rPr lang="es-NI" sz="4800" b="1">
                <a:latin typeface="Gill Sans Nova"/>
              </a:rPr>
              <a:t> Case Data Standard</a:t>
            </a:r>
            <a:endParaRPr lang="es-NI" b="1">
              <a:latin typeface="Gill Sans Nova"/>
            </a:endParaRPr>
          </a:p>
        </p:txBody>
      </p:sp>
    </p:spTree>
    <p:extLst>
      <p:ext uri="{BB962C8B-B14F-4D97-AF65-F5344CB8AC3E}">
        <p14:creationId xmlns:p14="http://schemas.microsoft.com/office/powerpoint/2010/main" val="325999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103C9-42DC-8F0D-5279-43E035618F34}"/>
              </a:ext>
            </a:extLst>
          </p:cNvPr>
          <p:cNvSpPr>
            <a:spLocks noGrp="1"/>
          </p:cNvSpPr>
          <p:nvPr>
            <p:ph type="title"/>
          </p:nvPr>
        </p:nvSpPr>
        <p:spPr>
          <a:xfrm>
            <a:off x="-1" y="365125"/>
            <a:ext cx="7192163" cy="1325563"/>
          </a:xfrm>
          <a:noFill/>
        </p:spPr>
        <p:txBody>
          <a:bodyPr/>
          <a:lstStyle/>
          <a:p>
            <a:pPr marL="822960" algn="l"/>
            <a:r>
              <a:rPr lang="en-US" b="1">
                <a:solidFill>
                  <a:schemeClr val="accent1">
                    <a:lumMod val="75000"/>
                  </a:schemeClr>
                </a:solidFill>
              </a:rPr>
              <a:t>Background</a:t>
            </a:r>
          </a:p>
        </p:txBody>
      </p:sp>
      <p:graphicFrame>
        <p:nvGraphicFramePr>
          <p:cNvPr id="9" name="Table 9">
            <a:extLst>
              <a:ext uri="{FF2B5EF4-FFF2-40B4-BE49-F238E27FC236}">
                <a16:creationId xmlns:a16="http://schemas.microsoft.com/office/drawing/2014/main" id="{6D6999B2-08B2-7E25-F2C2-2F72E87F6145}"/>
              </a:ext>
            </a:extLst>
          </p:cNvPr>
          <p:cNvGraphicFramePr>
            <a:graphicFrameLocks noGrp="1"/>
          </p:cNvGraphicFramePr>
          <p:nvPr>
            <p:ph sz="half" idx="2"/>
          </p:nvPr>
        </p:nvGraphicFramePr>
        <p:xfrm>
          <a:off x="839788" y="1795462"/>
          <a:ext cx="6804548" cy="4084520"/>
        </p:xfrm>
        <a:graphic>
          <a:graphicData uri="http://schemas.openxmlformats.org/drawingml/2006/table">
            <a:tbl>
              <a:tblPr firstRow="1" bandRow="1">
                <a:tableStyleId>{5C22544A-7EE6-4342-B048-85BDC9FD1C3A}</a:tableStyleId>
              </a:tblPr>
              <a:tblGrid>
                <a:gridCol w="404188">
                  <a:extLst>
                    <a:ext uri="{9D8B030D-6E8A-4147-A177-3AD203B41FA5}">
                      <a16:colId xmlns:a16="http://schemas.microsoft.com/office/drawing/2014/main" val="1753097792"/>
                    </a:ext>
                  </a:extLst>
                </a:gridCol>
                <a:gridCol w="6400360">
                  <a:extLst>
                    <a:ext uri="{9D8B030D-6E8A-4147-A177-3AD203B41FA5}">
                      <a16:colId xmlns:a16="http://schemas.microsoft.com/office/drawing/2014/main" val="3564921608"/>
                    </a:ext>
                  </a:extLst>
                </a:gridCol>
              </a:tblGrid>
              <a:tr h="2042260">
                <a:tc>
                  <a:txBody>
                    <a:bodyPr/>
                    <a:lstStyle/>
                    <a:p>
                      <a:endParaRPr lang="en-US"/>
                    </a:p>
                  </a:txBody>
                  <a:tcP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554400"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US" sz="2500" b="0" i="0" u="none" strike="noStrike" kern="1200" cap="none" spc="0" normalizeH="0" baseline="0" noProof="0">
                          <a:ln>
                            <a:noFill/>
                          </a:ln>
                          <a:solidFill>
                            <a:srgbClr val="0033A0">
                              <a:lumMod val="75000"/>
                            </a:srgbClr>
                          </a:solidFill>
                          <a:effectLst/>
                          <a:uLnTx/>
                          <a:uFillTx/>
                          <a:latin typeface="Gill Sans Nova"/>
                          <a:ea typeface="Calibri" panose="020F0502020204030204" pitchFamily="34" charset="0"/>
                          <a:cs typeface="Times New Roman" panose="02020603050405020304" pitchFamily="18" charset="0"/>
                        </a:rPr>
                        <a:t>Diverse case management technologies are now accessible to small and large organizations supporting victims on the front line.</a:t>
                      </a:r>
                      <a:r>
                        <a:rPr kumimoji="0" lang="en-US" sz="2500" b="0" i="0" u="none" strike="noStrike" kern="1200" cap="none" spc="0" normalizeH="0" baseline="0" noProof="0">
                          <a:ln>
                            <a:noFill/>
                          </a:ln>
                          <a:solidFill>
                            <a:srgbClr val="E7E6E6">
                              <a:lumMod val="25000"/>
                            </a:srgbClr>
                          </a:solidFill>
                          <a:effectLst/>
                          <a:uLnTx/>
                          <a:uFillTx/>
                          <a:latin typeface="Gill Sans Nova"/>
                          <a:ea typeface="Calibri" panose="020F0502020204030204" pitchFamily="34" charset="0"/>
                          <a:cs typeface="Times New Roman" panose="02020603050405020304" pitchFamily="18" charset="0"/>
                        </a:rPr>
                        <a:t>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8871693"/>
                  </a:ext>
                </a:extLst>
              </a:tr>
              <a:tr h="2042260">
                <a:tc>
                  <a:txBody>
                    <a:bodyPr/>
                    <a:lstStyle/>
                    <a:p>
                      <a:endParaRPr lang="en-US"/>
                    </a:p>
                  </a:txBody>
                  <a:tcP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554400"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US" sz="2500" b="0" i="0" u="none" strike="noStrike" kern="1200" cap="none" spc="0" normalizeH="0" baseline="0" noProof="0">
                          <a:ln>
                            <a:noFill/>
                          </a:ln>
                          <a:solidFill>
                            <a:srgbClr val="0033A0">
                              <a:lumMod val="75000"/>
                            </a:srgbClr>
                          </a:solidFill>
                          <a:effectLst/>
                          <a:uLnTx/>
                          <a:uFillTx/>
                          <a:latin typeface="Gill Sans Nova"/>
                          <a:ea typeface="+mn-ea"/>
                          <a:cs typeface="+mn-cs"/>
                        </a:rPr>
                        <a:t>Human trafficking and case management vary widely and require collaboration and contributions from various organizations.</a:t>
                      </a:r>
                      <a:endParaRPr kumimoji="0" lang="en-US" sz="2500" b="0" i="0" u="none" strike="noStrike" kern="1200" cap="none" spc="0" normalizeH="0" baseline="0" noProof="0">
                        <a:ln>
                          <a:noFill/>
                        </a:ln>
                        <a:solidFill>
                          <a:srgbClr val="0033A0">
                            <a:lumMod val="75000"/>
                          </a:srgbClr>
                        </a:solidFill>
                        <a:effectLst/>
                        <a:uLnTx/>
                        <a:uFillTx/>
                        <a:latin typeface="Gill Sans Nova"/>
                        <a:ea typeface="Calibri" panose="020F0502020204030204" pitchFamily="34"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159690"/>
                  </a:ext>
                </a:extLst>
              </a:tr>
            </a:tbl>
          </a:graphicData>
        </a:graphic>
      </p:graphicFrame>
      <p:sp>
        <p:nvSpPr>
          <p:cNvPr id="4" name="Slide Number Placeholder 3">
            <a:extLst>
              <a:ext uri="{FF2B5EF4-FFF2-40B4-BE49-F238E27FC236}">
                <a16:creationId xmlns:a16="http://schemas.microsoft.com/office/drawing/2014/main" id="{E6AB497D-A058-B747-C779-D19E0B1390B6}"/>
              </a:ext>
            </a:extLst>
          </p:cNvPr>
          <p:cNvSpPr>
            <a:spLocks noGrp="1"/>
          </p:cNvSpPr>
          <p:nvPr>
            <p:ph type="sldNum" sz="quarter" idx="11"/>
          </p:nvPr>
        </p:nvSpPr>
        <p:spPr>
          <a:xfrm>
            <a:off x="8610146" y="6411679"/>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4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FD4FD0-A298-4B40-8493-911EC80C296B}" type="slidenum">
              <a:rPr lang="es-NI" smtClean="0"/>
              <a:pPr/>
              <a:t>13</a:t>
            </a:fld>
            <a:endParaRPr lang="es-NI"/>
          </a:p>
        </p:txBody>
      </p:sp>
      <p:pic>
        <p:nvPicPr>
          <p:cNvPr id="13" name="Picture 12">
            <a:extLst>
              <a:ext uri="{FF2B5EF4-FFF2-40B4-BE49-F238E27FC236}">
                <a16:creationId xmlns:a16="http://schemas.microsoft.com/office/drawing/2014/main" id="{AD08F188-D3BB-EADE-87FE-0DF5D2C67A8B}"/>
              </a:ext>
            </a:extLst>
          </p:cNvPr>
          <p:cNvPicPr>
            <a:picLocks noChangeAspect="1"/>
          </p:cNvPicPr>
          <p:nvPr/>
        </p:nvPicPr>
        <p:blipFill>
          <a:blip r:embed="rId2">
            <a:duotone>
              <a:schemeClr val="accent2">
                <a:shade val="45000"/>
                <a:satMod val="135000"/>
              </a:schemeClr>
              <a:prstClr val="white"/>
            </a:duotone>
            <a:alphaModFix amt="85000"/>
          </a:blip>
          <a:stretch>
            <a:fillRect/>
          </a:stretch>
        </p:blipFill>
        <p:spPr>
          <a:xfrm>
            <a:off x="7716690" y="2019961"/>
            <a:ext cx="3635522" cy="3635522"/>
          </a:xfrm>
          <a:prstGeom prst="rect">
            <a:avLst/>
          </a:prstGeom>
        </p:spPr>
      </p:pic>
    </p:spTree>
    <p:extLst>
      <p:ext uri="{BB962C8B-B14F-4D97-AF65-F5344CB8AC3E}">
        <p14:creationId xmlns:p14="http://schemas.microsoft.com/office/powerpoint/2010/main" val="200614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1B63A8A-AB26-0AE4-DBCC-FEDE12A46465}"/>
              </a:ext>
            </a:extLst>
          </p:cNvPr>
          <p:cNvGraphicFramePr/>
          <p:nvPr/>
        </p:nvGraphicFramePr>
        <p:xfrm>
          <a:off x="808383" y="719666"/>
          <a:ext cx="1065474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928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3214-F2CD-C169-7A86-352098A7CA02}"/>
              </a:ext>
            </a:extLst>
          </p:cNvPr>
          <p:cNvSpPr>
            <a:spLocks noGrp="1"/>
          </p:cNvSpPr>
          <p:nvPr>
            <p:ph type="title"/>
          </p:nvPr>
        </p:nvSpPr>
        <p:spPr>
          <a:xfrm>
            <a:off x="661219" y="479238"/>
            <a:ext cx="10515600" cy="727107"/>
          </a:xfrm>
        </p:spPr>
        <p:txBody>
          <a:bodyPr/>
          <a:lstStyle/>
          <a:p>
            <a:pPr algn="l"/>
            <a:r>
              <a:rPr lang="en-US" sz="4000" b="1">
                <a:solidFill>
                  <a:schemeClr val="accent4"/>
                </a:solidFill>
              </a:rPr>
              <a:t>Human Trafficking Case Data Standard</a:t>
            </a:r>
          </a:p>
        </p:txBody>
      </p:sp>
      <p:graphicFrame>
        <p:nvGraphicFramePr>
          <p:cNvPr id="5" name="Table 5">
            <a:extLst>
              <a:ext uri="{FF2B5EF4-FFF2-40B4-BE49-F238E27FC236}">
                <a16:creationId xmlns:a16="http://schemas.microsoft.com/office/drawing/2014/main" id="{A6F41B0C-6131-68BD-EC7A-E6A00BCB3663}"/>
              </a:ext>
            </a:extLst>
          </p:cNvPr>
          <p:cNvGraphicFramePr>
            <a:graphicFrameLocks noGrp="1"/>
          </p:cNvGraphicFramePr>
          <p:nvPr>
            <p:ph sz="half" idx="10"/>
          </p:nvPr>
        </p:nvGraphicFramePr>
        <p:xfrm>
          <a:off x="661219" y="1414342"/>
          <a:ext cx="10869562" cy="4297679"/>
        </p:xfrm>
        <a:graphic>
          <a:graphicData uri="http://schemas.openxmlformats.org/drawingml/2006/table">
            <a:tbl>
              <a:tblPr firstRow="1" bandRow="1">
                <a:tableStyleId>{5C22544A-7EE6-4342-B048-85BDC9FD1C3A}</a:tableStyleId>
              </a:tblPr>
              <a:tblGrid>
                <a:gridCol w="1990912">
                  <a:extLst>
                    <a:ext uri="{9D8B030D-6E8A-4147-A177-3AD203B41FA5}">
                      <a16:colId xmlns:a16="http://schemas.microsoft.com/office/drawing/2014/main" val="2118361403"/>
                    </a:ext>
                  </a:extLst>
                </a:gridCol>
                <a:gridCol w="8878650">
                  <a:extLst>
                    <a:ext uri="{9D8B030D-6E8A-4147-A177-3AD203B41FA5}">
                      <a16:colId xmlns:a16="http://schemas.microsoft.com/office/drawing/2014/main" val="1576403547"/>
                    </a:ext>
                  </a:extLst>
                </a:gridCol>
              </a:tblGrid>
              <a:tr h="1111807">
                <a:tc>
                  <a: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accent4"/>
                          </a:solidFill>
                          <a:effectLst/>
                          <a:uLnTx/>
                          <a:uFillTx/>
                          <a:latin typeface="Gill Sans Nova"/>
                          <a:ea typeface="+mn-ea"/>
                          <a:cs typeface="+mn-cs"/>
                        </a:rPr>
                        <a:t>Definition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spcAft>
                          <a:spcPts val="2400"/>
                        </a:spcAft>
                      </a:pPr>
                      <a:r>
                        <a:rPr lang="en-US" sz="2400" b="0" i="0" kern="1200">
                          <a:solidFill>
                            <a:schemeClr val="bg2">
                              <a:lumMod val="25000"/>
                            </a:schemeClr>
                          </a:solidFill>
                          <a:effectLst/>
                          <a:latin typeface="+mn-lt"/>
                          <a:ea typeface="+mn-ea"/>
                          <a:cs typeface="+mn-cs"/>
                        </a:rPr>
                        <a:t>A global reference for collecting and recording data related to human trafficking cases.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4033180757"/>
                  </a:ext>
                </a:extLst>
              </a:tr>
              <a:tr h="1111807">
                <a:tc>
                  <a: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accent4"/>
                          </a:solidFill>
                          <a:effectLst/>
                          <a:uLnTx/>
                          <a:uFillTx/>
                          <a:latin typeface="Gill Sans Nova"/>
                          <a:ea typeface="+mn-ea"/>
                          <a:cs typeface="+mn-cs"/>
                        </a:rPr>
                        <a:t>Goal</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b="0" i="0" kern="1200">
                          <a:solidFill>
                            <a:schemeClr val="dk1"/>
                          </a:solidFill>
                          <a:effectLst/>
                          <a:latin typeface="+mn-lt"/>
                          <a:ea typeface="+mn-ea"/>
                          <a:cs typeface="+mn-cs"/>
                        </a:rPr>
                        <a:t>Enable organizations worldwide to collect and potentially share information consistently.</a:t>
                      </a:r>
                      <a:endParaRPr lang="en-US" sz="240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6600369"/>
                  </a:ext>
                </a:extLst>
              </a:tr>
              <a:tr h="1111807">
                <a:tc>
                  <a: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accent4"/>
                          </a:solidFill>
                          <a:effectLst/>
                          <a:uLnTx/>
                          <a:uFillTx/>
                          <a:latin typeface="Gill Sans Nova"/>
                          <a:ea typeface="+mn-ea"/>
                          <a:cs typeface="+mn-cs"/>
                        </a:rPr>
                        <a:t>Targets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i="0" kern="1200">
                          <a:solidFill>
                            <a:schemeClr val="dk1"/>
                          </a:solidFill>
                          <a:effectLst/>
                          <a:latin typeface="+mn-lt"/>
                          <a:ea typeface="+mn-ea"/>
                          <a:cs typeface="+mn-cs"/>
                        </a:rPr>
                        <a:t>Organizations handling human trafficking cases, technology services providers, and independent software vendors.</a:t>
                      </a:r>
                      <a:endParaRPr lang="en-US" sz="24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512937945"/>
                  </a:ext>
                </a:extLst>
              </a:tr>
              <a:tr h="962258">
                <a:tc>
                  <a: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accent4"/>
                          </a:solidFill>
                          <a:effectLst/>
                          <a:uLnTx/>
                          <a:uFillTx/>
                          <a:latin typeface="Gill Sans Nova"/>
                          <a:ea typeface="+mn-ea"/>
                          <a:cs typeface="+mn-cs"/>
                        </a:rPr>
                        <a:t>Donors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kern="1200">
                          <a:solidFill>
                            <a:schemeClr val="bg1"/>
                          </a:solidFill>
                          <a:effectLst/>
                          <a:latin typeface="+mn-lt"/>
                          <a:ea typeface="+mn-ea"/>
                          <a:cs typeface="+mn-cs"/>
                        </a:rPr>
                        <a:t>Organizations handling human trafficking cases, technology services providers, and independent software vendors.</a:t>
                      </a:r>
                      <a:endParaRPr lang="en-US" sz="280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7137737"/>
                  </a:ext>
                </a:extLst>
              </a:tr>
            </a:tbl>
          </a:graphicData>
        </a:graphic>
      </p:graphicFrame>
      <p:sp>
        <p:nvSpPr>
          <p:cNvPr id="4" name="Slide Number Placeholder 3">
            <a:extLst>
              <a:ext uri="{FF2B5EF4-FFF2-40B4-BE49-F238E27FC236}">
                <a16:creationId xmlns:a16="http://schemas.microsoft.com/office/drawing/2014/main" id="{AA3E5BE2-2D24-5A09-F701-6B54BD78C21D}"/>
              </a:ext>
            </a:extLst>
          </p:cNvPr>
          <p:cNvSpPr>
            <a:spLocks noGrp="1"/>
          </p:cNvSpPr>
          <p:nvPr>
            <p:ph type="sldNum" sz="quarter" idx="12"/>
          </p:nvPr>
        </p:nvSpPr>
        <p:spPr>
          <a:xfrm>
            <a:off x="8610600" y="6411679"/>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4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FD4FD0-A298-4B40-8493-911EC80C296B}" type="slidenum">
              <a:rPr lang="es-NI" smtClean="0"/>
              <a:pPr/>
              <a:t>15</a:t>
            </a:fld>
            <a:endParaRPr lang="es-NI"/>
          </a:p>
        </p:txBody>
      </p:sp>
      <p:pic>
        <p:nvPicPr>
          <p:cNvPr id="6" name="Picture 5" descr="A picture containing graphical user interface&#10;&#10;Description automatically generated">
            <a:extLst>
              <a:ext uri="{FF2B5EF4-FFF2-40B4-BE49-F238E27FC236}">
                <a16:creationId xmlns:a16="http://schemas.microsoft.com/office/drawing/2014/main" id="{5AA0491A-96ED-1ABD-C6B8-33405475B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179" y="4941018"/>
            <a:ext cx="960203" cy="1143099"/>
          </a:xfrm>
          <a:prstGeom prst="rect">
            <a:avLst/>
          </a:prstGeom>
        </p:spPr>
      </p:pic>
      <p:pic>
        <p:nvPicPr>
          <p:cNvPr id="9" name="Picture 8" descr="A red and white flag&#10;&#10;Description automatically generated with medium confidence">
            <a:extLst>
              <a:ext uri="{FF2B5EF4-FFF2-40B4-BE49-F238E27FC236}">
                <a16:creationId xmlns:a16="http://schemas.microsoft.com/office/drawing/2014/main" id="{8B8AEE6E-B534-91E1-F896-357BABCA1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7319" y="4941117"/>
            <a:ext cx="2171700" cy="1143000"/>
          </a:xfrm>
          <a:prstGeom prst="rect">
            <a:avLst/>
          </a:prstGeom>
        </p:spPr>
      </p:pic>
    </p:spTree>
    <p:extLst>
      <p:ext uri="{BB962C8B-B14F-4D97-AF65-F5344CB8AC3E}">
        <p14:creationId xmlns:p14="http://schemas.microsoft.com/office/powerpoint/2010/main" val="31984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D26AF38-5B7D-8794-45AF-9E3789E70E25}"/>
              </a:ext>
            </a:extLst>
          </p:cNvPr>
          <p:cNvSpPr/>
          <p:nvPr/>
        </p:nvSpPr>
        <p:spPr>
          <a:xfrm>
            <a:off x="1371600" y="1324465"/>
            <a:ext cx="10439400" cy="73025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50E30B71-50CF-723A-96B2-B2B937751A48}"/>
              </a:ext>
            </a:extLst>
          </p:cNvPr>
          <p:cNvSpPr>
            <a:spLocks noGrp="1"/>
          </p:cNvSpPr>
          <p:nvPr>
            <p:ph type="title"/>
          </p:nvPr>
        </p:nvSpPr>
        <p:spPr>
          <a:xfrm>
            <a:off x="838200" y="365126"/>
            <a:ext cx="10947400" cy="1106836"/>
          </a:xfrm>
        </p:spPr>
        <p:txBody>
          <a:bodyPr/>
          <a:lstStyle/>
          <a:p>
            <a:pPr algn="r"/>
            <a:r>
              <a:rPr lang="en-US" b="1">
                <a:solidFill>
                  <a:schemeClr val="accent3"/>
                </a:solidFill>
              </a:rPr>
              <a:t>HTCDS Purposes</a:t>
            </a:r>
            <a:endParaRPr lang="en-DK"/>
          </a:p>
        </p:txBody>
      </p:sp>
      <p:sp>
        <p:nvSpPr>
          <p:cNvPr id="12" name="Rectangle: Rounded Corners 11">
            <a:extLst>
              <a:ext uri="{FF2B5EF4-FFF2-40B4-BE49-F238E27FC236}">
                <a16:creationId xmlns:a16="http://schemas.microsoft.com/office/drawing/2014/main" id="{CE1795DF-29C2-A359-83E3-76980F3110FB}"/>
              </a:ext>
            </a:extLst>
          </p:cNvPr>
          <p:cNvSpPr/>
          <p:nvPr/>
        </p:nvSpPr>
        <p:spPr>
          <a:xfrm>
            <a:off x="1371600" y="5305637"/>
            <a:ext cx="10439400" cy="73025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Rectangle: Rounded Corners 10">
            <a:extLst>
              <a:ext uri="{FF2B5EF4-FFF2-40B4-BE49-F238E27FC236}">
                <a16:creationId xmlns:a16="http://schemas.microsoft.com/office/drawing/2014/main" id="{8A1645DE-22DE-24E3-BF7E-EF86B366EEC6}"/>
              </a:ext>
            </a:extLst>
          </p:cNvPr>
          <p:cNvSpPr/>
          <p:nvPr/>
        </p:nvSpPr>
        <p:spPr>
          <a:xfrm>
            <a:off x="1371600" y="4501954"/>
            <a:ext cx="10439400" cy="73025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Rectangle: Rounded Corners 9">
            <a:extLst>
              <a:ext uri="{FF2B5EF4-FFF2-40B4-BE49-F238E27FC236}">
                <a16:creationId xmlns:a16="http://schemas.microsoft.com/office/drawing/2014/main" id="{D7CA2D44-8131-BBA5-9F5A-32F98CEC8086}"/>
              </a:ext>
            </a:extLst>
          </p:cNvPr>
          <p:cNvSpPr/>
          <p:nvPr/>
        </p:nvSpPr>
        <p:spPr>
          <a:xfrm>
            <a:off x="1371600" y="3704871"/>
            <a:ext cx="10439400" cy="73025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Rectangle: Rounded Corners 7">
            <a:extLst>
              <a:ext uri="{FF2B5EF4-FFF2-40B4-BE49-F238E27FC236}">
                <a16:creationId xmlns:a16="http://schemas.microsoft.com/office/drawing/2014/main" id="{2010A885-8697-4628-2CD2-8534391C02EA}"/>
              </a:ext>
            </a:extLst>
          </p:cNvPr>
          <p:cNvSpPr/>
          <p:nvPr/>
        </p:nvSpPr>
        <p:spPr>
          <a:xfrm>
            <a:off x="1371600" y="2124850"/>
            <a:ext cx="10439400" cy="73025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Rectangle: Rounded Corners 8">
            <a:extLst>
              <a:ext uri="{FF2B5EF4-FFF2-40B4-BE49-F238E27FC236}">
                <a16:creationId xmlns:a16="http://schemas.microsoft.com/office/drawing/2014/main" id="{EC727361-4CB8-7AF5-1FB1-6C6CC71E00E8}"/>
              </a:ext>
            </a:extLst>
          </p:cNvPr>
          <p:cNvSpPr/>
          <p:nvPr/>
        </p:nvSpPr>
        <p:spPr>
          <a:xfrm>
            <a:off x="1371600" y="2907788"/>
            <a:ext cx="10439400" cy="73025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Content Placeholder 2">
            <a:extLst>
              <a:ext uri="{FF2B5EF4-FFF2-40B4-BE49-F238E27FC236}">
                <a16:creationId xmlns:a16="http://schemas.microsoft.com/office/drawing/2014/main" id="{7A3F3D0C-904F-3854-807A-64F6186121CF}"/>
              </a:ext>
            </a:extLst>
          </p:cNvPr>
          <p:cNvSpPr>
            <a:spLocks noGrp="1"/>
          </p:cNvSpPr>
          <p:nvPr>
            <p:ph sz="half" idx="10"/>
          </p:nvPr>
        </p:nvSpPr>
        <p:spPr>
          <a:xfrm>
            <a:off x="838200" y="1324465"/>
            <a:ext cx="10896600" cy="4841385"/>
          </a:xfrm>
        </p:spPr>
        <p:txBody>
          <a:bodyPr>
            <a:normAutofit fontScale="92500" lnSpcReduction="10000"/>
          </a:bodyPr>
          <a:lstStyle/>
          <a:p>
            <a:pPr marL="539750" lvl="0" indent="-514350">
              <a:buClr>
                <a:srgbClr val="FFC000"/>
              </a:buClr>
              <a:buFont typeface="+mj-lt"/>
              <a:buAutoNum type="arabicPeriod"/>
            </a:pPr>
            <a:r>
              <a:rPr lang="en-US" sz="2800" b="0" i="0">
                <a:solidFill>
                  <a:schemeClr val="bg1"/>
                </a:solidFill>
                <a:latin typeface="+mn-lt"/>
              </a:rPr>
              <a:t>Provide and promote the use of common definitions and language for human trafficking case data</a:t>
            </a:r>
            <a:endParaRPr lang="en-US" sz="2800">
              <a:solidFill>
                <a:schemeClr val="bg1"/>
              </a:solidFill>
              <a:latin typeface="+mn-lt"/>
            </a:endParaRPr>
          </a:p>
          <a:p>
            <a:pPr marL="539750" lvl="0" indent="-514350">
              <a:buClr>
                <a:srgbClr val="FFC000"/>
              </a:buClr>
              <a:buFont typeface="+mj-lt"/>
              <a:buAutoNum type="arabicPeriod"/>
            </a:pPr>
            <a:r>
              <a:rPr lang="en-US" sz="2800" b="0" i="0">
                <a:solidFill>
                  <a:schemeClr val="bg1"/>
                </a:solidFill>
                <a:latin typeface="+mn-lt"/>
              </a:rPr>
              <a:t>Allow more precise comparisons across datasets and geographic regions</a:t>
            </a:r>
            <a:endParaRPr lang="en-US" sz="2800">
              <a:solidFill>
                <a:schemeClr val="bg1"/>
              </a:solidFill>
              <a:latin typeface="+mn-lt"/>
            </a:endParaRPr>
          </a:p>
          <a:p>
            <a:pPr marL="539750" lvl="0" indent="-514350">
              <a:buClr>
                <a:srgbClr val="FFC000"/>
              </a:buClr>
              <a:buFont typeface="+mj-lt"/>
              <a:buAutoNum type="arabicPeriod"/>
            </a:pPr>
            <a:endParaRPr lang="en-US" sz="2800" b="0" i="0">
              <a:solidFill>
                <a:schemeClr val="bg1"/>
              </a:solidFill>
              <a:latin typeface="+mn-lt"/>
            </a:endParaRPr>
          </a:p>
          <a:p>
            <a:pPr marL="539750" lvl="0" indent="-514350">
              <a:buClr>
                <a:srgbClr val="FFC000"/>
              </a:buClr>
              <a:buFont typeface="+mj-lt"/>
              <a:buAutoNum type="arabicPeriod"/>
            </a:pPr>
            <a:r>
              <a:rPr lang="en-US" sz="2800" b="0" i="0">
                <a:solidFill>
                  <a:schemeClr val="bg1"/>
                </a:solidFill>
                <a:latin typeface="+mn-lt"/>
              </a:rPr>
              <a:t>Support interoperability and data exchange between systems, services, and organizations</a:t>
            </a:r>
            <a:endParaRPr lang="en-US" sz="2800">
              <a:solidFill>
                <a:schemeClr val="bg1"/>
              </a:solidFill>
              <a:latin typeface="+mn-lt"/>
            </a:endParaRPr>
          </a:p>
          <a:p>
            <a:pPr marL="539750" lvl="0" indent="-514350">
              <a:buClr>
                <a:srgbClr val="FFC000"/>
              </a:buClr>
              <a:buFont typeface="+mj-lt"/>
              <a:buAutoNum type="arabicPeriod"/>
            </a:pPr>
            <a:r>
              <a:rPr lang="en-US" sz="2800" b="0" i="0">
                <a:solidFill>
                  <a:schemeClr val="bg1"/>
                </a:solidFill>
                <a:latin typeface="+mn-lt"/>
              </a:rPr>
              <a:t>Enable process-centric integration and aggregate data analysis. For example, with CTDC</a:t>
            </a:r>
            <a:endParaRPr lang="en-US" sz="2800">
              <a:solidFill>
                <a:schemeClr val="bg1"/>
              </a:solidFill>
              <a:latin typeface="+mn-lt"/>
            </a:endParaRPr>
          </a:p>
          <a:p>
            <a:pPr marL="539750" lvl="0" indent="-514350">
              <a:buClr>
                <a:srgbClr val="FFC000"/>
              </a:buClr>
              <a:buFont typeface="+mj-lt"/>
              <a:buAutoNum type="arabicPeriod"/>
            </a:pPr>
            <a:r>
              <a:rPr lang="en-US" sz="2800" b="0" i="0">
                <a:solidFill>
                  <a:schemeClr val="bg1"/>
                </a:solidFill>
                <a:latin typeface="+mn-lt"/>
              </a:rPr>
              <a:t>Encourage the development of new systems and services based on the standard, unlocking innovation</a:t>
            </a:r>
            <a:endParaRPr lang="en-US" sz="2800">
              <a:solidFill>
                <a:schemeClr val="bg1"/>
              </a:solidFill>
              <a:latin typeface="+mn-lt"/>
            </a:endParaRPr>
          </a:p>
          <a:p>
            <a:pPr marL="539750" lvl="0" indent="-514350">
              <a:buClr>
                <a:srgbClr val="FFC000"/>
              </a:buClr>
              <a:buFont typeface="+mj-lt"/>
              <a:buAutoNum type="arabicPeriod"/>
            </a:pPr>
            <a:r>
              <a:rPr lang="en-US" sz="2800" b="0" i="0">
                <a:solidFill>
                  <a:schemeClr val="bg1"/>
                </a:solidFill>
                <a:latin typeface="+mn-lt"/>
              </a:rPr>
              <a:t>Provide tools to accelerate the development of case management systems, reducing their costs</a:t>
            </a:r>
            <a:endParaRPr lang="en-US" sz="2800">
              <a:solidFill>
                <a:schemeClr val="bg1"/>
              </a:solidFill>
              <a:latin typeface="+mn-lt"/>
            </a:endParaRPr>
          </a:p>
          <a:p>
            <a:endParaRPr lang="en-DK"/>
          </a:p>
        </p:txBody>
      </p:sp>
    </p:spTree>
    <p:extLst>
      <p:ext uri="{BB962C8B-B14F-4D97-AF65-F5344CB8AC3E}">
        <p14:creationId xmlns:p14="http://schemas.microsoft.com/office/powerpoint/2010/main" val="27271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ABCA-D7C4-7195-9A36-8FDC1132D1ED}"/>
              </a:ext>
            </a:extLst>
          </p:cNvPr>
          <p:cNvSpPr>
            <a:spLocks noGrp="1"/>
          </p:cNvSpPr>
          <p:nvPr>
            <p:ph type="title"/>
          </p:nvPr>
        </p:nvSpPr>
        <p:spPr/>
        <p:txBody>
          <a:bodyPr/>
          <a:lstStyle/>
          <a:p>
            <a:r>
              <a:rPr lang="en-US" b="1"/>
              <a:t>HTCDS Tools</a:t>
            </a:r>
          </a:p>
        </p:txBody>
      </p:sp>
      <p:sp>
        <p:nvSpPr>
          <p:cNvPr id="5" name="Text Placeholder 4">
            <a:extLst>
              <a:ext uri="{FF2B5EF4-FFF2-40B4-BE49-F238E27FC236}">
                <a16:creationId xmlns:a16="http://schemas.microsoft.com/office/drawing/2014/main" id="{F70A6034-EE91-ABD0-37E8-96F88151057B}"/>
              </a:ext>
            </a:extLst>
          </p:cNvPr>
          <p:cNvSpPr>
            <a:spLocks noGrp="1"/>
          </p:cNvSpPr>
          <p:nvPr>
            <p:ph type="body" sz="half" idx="2"/>
          </p:nvPr>
        </p:nvSpPr>
        <p:spPr>
          <a:xfrm>
            <a:off x="828115" y="5432557"/>
            <a:ext cx="3348000" cy="701729"/>
          </a:xfrm>
        </p:spPr>
        <p:txBody>
          <a:bodyPr anchor="ctr"/>
          <a:lstStyle/>
          <a:p>
            <a:pPr algn="ctr"/>
            <a:r>
              <a:rPr lang="en-US" b="1">
                <a:solidFill>
                  <a:schemeClr val="accent1"/>
                </a:solidFill>
                <a:latin typeface="+mj-lt"/>
              </a:rPr>
              <a:t>Microsoft Excel</a:t>
            </a:r>
          </a:p>
        </p:txBody>
      </p:sp>
      <p:sp>
        <p:nvSpPr>
          <p:cNvPr id="6" name="Text Placeholder 5">
            <a:extLst>
              <a:ext uri="{FF2B5EF4-FFF2-40B4-BE49-F238E27FC236}">
                <a16:creationId xmlns:a16="http://schemas.microsoft.com/office/drawing/2014/main" id="{CF7241BC-0AB0-3D3E-B57C-51D52F972B52}"/>
              </a:ext>
            </a:extLst>
          </p:cNvPr>
          <p:cNvSpPr>
            <a:spLocks noGrp="1"/>
          </p:cNvSpPr>
          <p:nvPr>
            <p:ph type="body" sz="half" idx="10"/>
          </p:nvPr>
        </p:nvSpPr>
        <p:spPr>
          <a:xfrm>
            <a:off x="839788" y="1367120"/>
            <a:ext cx="10655526" cy="1775157"/>
          </a:xfrm>
          <a:solidFill>
            <a:srgbClr val="0033A0">
              <a:alpha val="50196"/>
            </a:srgbClr>
          </a:solidFill>
        </p:spPr>
        <p:txBody>
          <a:bodyPr>
            <a:noAutofit/>
          </a:bodyPr>
          <a:lstStyle/>
          <a:p>
            <a:pPr algn="ctr"/>
            <a:r>
              <a:rPr lang="en-US" b="1">
                <a:solidFill>
                  <a:schemeClr val="bg1"/>
                </a:solidFill>
                <a:effectLst/>
                <a:latin typeface="+mj-lt"/>
              </a:rPr>
              <a:t>The HTCDS toolkit is hosted on GitHub, an open-source platform that </a:t>
            </a:r>
            <a:r>
              <a:rPr lang="en-US" b="1" kern="0">
                <a:solidFill>
                  <a:schemeClr val="bg1"/>
                </a:solidFill>
                <a:effectLst/>
                <a:latin typeface="+mj-lt"/>
                <a:ea typeface="Calibri" panose="020F0502020204030204" pitchFamily="34" charset="0"/>
              </a:rPr>
              <a:t>fosters exchange and feedback among the field’s practitioners</a:t>
            </a:r>
            <a:r>
              <a:rPr lang="en-US" b="1">
                <a:solidFill>
                  <a:schemeClr val="bg1"/>
                </a:solidFill>
                <a:effectLst/>
                <a:latin typeface="+mj-lt"/>
              </a:rPr>
              <a:t>.</a:t>
            </a:r>
          </a:p>
          <a:p>
            <a:pPr algn="ctr"/>
            <a:r>
              <a:rPr lang="en-US" b="1" i="0">
                <a:solidFill>
                  <a:schemeClr val="bg1"/>
                </a:solidFill>
                <a:effectLst/>
                <a:latin typeface="+mj-lt"/>
              </a:rPr>
              <a:t>HTCDS is intended to support different case management approaches, enabling companies and organizations of various sizes and operating models to utilize HTCDS.</a:t>
            </a:r>
            <a:endParaRPr lang="en-US" b="1">
              <a:solidFill>
                <a:schemeClr val="bg1"/>
              </a:solidFill>
              <a:effectLst/>
              <a:latin typeface="+mj-lt"/>
            </a:endParaRPr>
          </a:p>
        </p:txBody>
      </p:sp>
      <p:sp>
        <p:nvSpPr>
          <p:cNvPr id="7" name="Text Placeholder 6">
            <a:extLst>
              <a:ext uri="{FF2B5EF4-FFF2-40B4-BE49-F238E27FC236}">
                <a16:creationId xmlns:a16="http://schemas.microsoft.com/office/drawing/2014/main" id="{BBABA305-F89D-F0C7-A423-DB29E9AAFA7F}"/>
              </a:ext>
            </a:extLst>
          </p:cNvPr>
          <p:cNvSpPr>
            <a:spLocks noGrp="1"/>
          </p:cNvSpPr>
          <p:nvPr>
            <p:ph type="body" sz="half" idx="12"/>
          </p:nvPr>
        </p:nvSpPr>
        <p:spPr>
          <a:xfrm>
            <a:off x="4495432" y="5436016"/>
            <a:ext cx="3348000" cy="701729"/>
          </a:xfrm>
        </p:spPr>
        <p:txBody>
          <a:bodyPr anchor="ctr"/>
          <a:lstStyle/>
          <a:p>
            <a:pPr algn="ctr"/>
            <a:r>
              <a:rPr lang="en-US" b="1" err="1">
                <a:solidFill>
                  <a:schemeClr val="accent1"/>
                </a:solidFill>
                <a:latin typeface="+mj-lt"/>
              </a:rPr>
              <a:t>XLSForm</a:t>
            </a:r>
            <a:r>
              <a:rPr lang="en-US" b="1">
                <a:solidFill>
                  <a:schemeClr val="accent1"/>
                </a:solidFill>
                <a:latin typeface="+mj-lt"/>
              </a:rPr>
              <a:t> and </a:t>
            </a:r>
            <a:r>
              <a:rPr lang="en-US" b="1" err="1">
                <a:solidFill>
                  <a:schemeClr val="accent1"/>
                </a:solidFill>
                <a:latin typeface="+mj-lt"/>
              </a:rPr>
              <a:t>Xform</a:t>
            </a:r>
            <a:r>
              <a:rPr lang="en-US" b="1">
                <a:solidFill>
                  <a:schemeClr val="accent1"/>
                </a:solidFill>
                <a:latin typeface="+mj-lt"/>
              </a:rPr>
              <a:t> survey template</a:t>
            </a:r>
          </a:p>
        </p:txBody>
      </p:sp>
      <p:sp>
        <p:nvSpPr>
          <p:cNvPr id="8" name="Text Placeholder 7">
            <a:extLst>
              <a:ext uri="{FF2B5EF4-FFF2-40B4-BE49-F238E27FC236}">
                <a16:creationId xmlns:a16="http://schemas.microsoft.com/office/drawing/2014/main" id="{DFFD629F-9ED7-8C60-A84E-EB3E8873C141}"/>
              </a:ext>
            </a:extLst>
          </p:cNvPr>
          <p:cNvSpPr>
            <a:spLocks noGrp="1"/>
          </p:cNvSpPr>
          <p:nvPr>
            <p:ph type="body" sz="half" idx="15"/>
          </p:nvPr>
        </p:nvSpPr>
        <p:spPr>
          <a:xfrm>
            <a:off x="8162749" y="5436017"/>
            <a:ext cx="3336327" cy="698270"/>
          </a:xfrm>
        </p:spPr>
        <p:txBody>
          <a:bodyPr anchor="ctr">
            <a:normAutofit/>
          </a:bodyPr>
          <a:lstStyle/>
          <a:p>
            <a:pPr algn="ctr"/>
            <a:r>
              <a:rPr lang="en-US" b="1">
                <a:solidFill>
                  <a:schemeClr val="accent1"/>
                </a:solidFill>
                <a:latin typeface="+mj-lt"/>
              </a:rPr>
              <a:t>Salesforce Unmanaged Package</a:t>
            </a:r>
          </a:p>
        </p:txBody>
      </p:sp>
      <p:pic>
        <p:nvPicPr>
          <p:cNvPr id="18" name="Content Placeholder 17" descr="Graphical user interface, application, table, Excel&#10;&#10;Description automatically generated">
            <a:extLst>
              <a:ext uri="{FF2B5EF4-FFF2-40B4-BE49-F238E27FC236}">
                <a16:creationId xmlns:a16="http://schemas.microsoft.com/office/drawing/2014/main" id="{362E425A-D9C8-282E-ADE9-513EADD86DAC}"/>
              </a:ext>
            </a:extLst>
          </p:cNvPr>
          <p:cNvPicPr>
            <a:picLocks noGrp="1" noChangeAspect="1"/>
          </p:cNvPicPr>
          <p:nvPr>
            <p:ph sz="quarter" idx="19"/>
          </p:nvPr>
        </p:nvPicPr>
        <p:blipFill>
          <a:blip r:embed="rId3">
            <a:extLst>
              <a:ext uri="{28A0092B-C50C-407E-A947-70E740481C1C}">
                <a14:useLocalDpi xmlns:a14="http://schemas.microsoft.com/office/drawing/2010/main" val="0"/>
              </a:ext>
            </a:extLst>
          </a:blip>
          <a:stretch>
            <a:fillRect/>
          </a:stretch>
        </p:blipFill>
        <p:spPr>
          <a:xfrm>
            <a:off x="4479996" y="3429000"/>
            <a:ext cx="3348038" cy="1775157"/>
          </a:xfrm>
        </p:spPr>
      </p:pic>
      <p:pic>
        <p:nvPicPr>
          <p:cNvPr id="20" name="Content Placeholder 19" descr="Graphical user interface, text, application, email&#10;&#10;Description automatically generated">
            <a:extLst>
              <a:ext uri="{FF2B5EF4-FFF2-40B4-BE49-F238E27FC236}">
                <a16:creationId xmlns:a16="http://schemas.microsoft.com/office/drawing/2014/main" id="{518F58DC-AE33-F305-F86E-C05ED165C84E}"/>
              </a:ext>
            </a:extLst>
          </p:cNvPr>
          <p:cNvPicPr>
            <a:picLocks noGrp="1" noChangeAspect="1"/>
          </p:cNvPicPr>
          <p:nvPr>
            <p:ph sz="quarter" idx="20"/>
          </p:nvPr>
        </p:nvPicPr>
        <p:blipFill>
          <a:blip r:embed="rId4">
            <a:extLst>
              <a:ext uri="{28A0092B-C50C-407E-A947-70E740481C1C}">
                <a14:useLocalDpi xmlns:a14="http://schemas.microsoft.com/office/drawing/2010/main" val="0"/>
              </a:ext>
            </a:extLst>
          </a:blip>
          <a:stretch>
            <a:fillRect/>
          </a:stretch>
        </p:blipFill>
        <p:spPr>
          <a:xfrm>
            <a:off x="8131878" y="3429000"/>
            <a:ext cx="3348038" cy="1775157"/>
          </a:xfrm>
        </p:spPr>
      </p:pic>
      <p:sp>
        <p:nvSpPr>
          <p:cNvPr id="4" name="Slide Number Placeholder 3">
            <a:extLst>
              <a:ext uri="{FF2B5EF4-FFF2-40B4-BE49-F238E27FC236}">
                <a16:creationId xmlns:a16="http://schemas.microsoft.com/office/drawing/2014/main" id="{8F9864CE-F7C3-6882-A06C-FC602EBA3403}"/>
              </a:ext>
            </a:extLst>
          </p:cNvPr>
          <p:cNvSpPr>
            <a:spLocks noGrp="1"/>
          </p:cNvSpPr>
          <p:nvPr>
            <p:ph type="sldNum" sz="quarter" idx="21"/>
          </p:nvPr>
        </p:nvSpPr>
        <p:spPr/>
        <p:txBody>
          <a:bodyPr/>
          <a:lstStyle/>
          <a:p>
            <a:fld id="{1BFD4FD0-A298-4B40-8493-911EC80C296B}" type="slidenum">
              <a:rPr lang="es-NI" smtClean="0"/>
              <a:t>17</a:t>
            </a:fld>
            <a:endParaRPr lang="es-NI"/>
          </a:p>
        </p:txBody>
      </p:sp>
      <p:pic>
        <p:nvPicPr>
          <p:cNvPr id="16" name="Content Placeholder 15" descr="Graphical user interface, application, table, Excel&#10;&#10;Description automatically generated">
            <a:extLst>
              <a:ext uri="{FF2B5EF4-FFF2-40B4-BE49-F238E27FC236}">
                <a16:creationId xmlns:a16="http://schemas.microsoft.com/office/drawing/2014/main" id="{05D46245-047D-7AEC-910C-84020B7BF526}"/>
              </a:ext>
            </a:extLst>
          </p:cNvPr>
          <p:cNvPicPr>
            <a:picLocks noGrp="1" noChangeAspect="1"/>
          </p:cNvPicPr>
          <p:nvPr>
            <p:ph sz="quarter" idx="18"/>
          </p:nvPr>
        </p:nvPicPr>
        <p:blipFill>
          <a:blip r:embed="rId5">
            <a:extLst>
              <a:ext uri="{28A0092B-C50C-407E-A947-70E740481C1C}">
                <a14:useLocalDpi xmlns:a14="http://schemas.microsoft.com/office/drawing/2010/main" val="0"/>
              </a:ext>
            </a:extLst>
          </a:blip>
          <a:stretch>
            <a:fillRect/>
          </a:stretch>
        </p:blipFill>
        <p:spPr>
          <a:xfrm>
            <a:off x="828115" y="3429000"/>
            <a:ext cx="3348037" cy="1775157"/>
          </a:xfrm>
        </p:spPr>
      </p:pic>
    </p:spTree>
    <p:extLst>
      <p:ext uri="{BB962C8B-B14F-4D97-AF65-F5344CB8AC3E}">
        <p14:creationId xmlns:p14="http://schemas.microsoft.com/office/powerpoint/2010/main" val="55540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D37B-6347-F1AC-8E1E-0E44C243DA99}"/>
              </a:ext>
            </a:extLst>
          </p:cNvPr>
          <p:cNvSpPr>
            <a:spLocks noGrp="1"/>
          </p:cNvSpPr>
          <p:nvPr>
            <p:ph type="title"/>
          </p:nvPr>
        </p:nvSpPr>
        <p:spPr>
          <a:xfrm>
            <a:off x="-2" y="282217"/>
            <a:ext cx="11430000" cy="1106836"/>
          </a:xfrm>
          <a:solidFill>
            <a:schemeClr val="accent4"/>
          </a:solidFill>
        </p:spPr>
        <p:txBody>
          <a:bodyPr/>
          <a:lstStyle/>
          <a:p>
            <a:pPr algn="l">
              <a:tabLst>
                <a:tab pos="457200" algn="l"/>
              </a:tabLst>
            </a:pPr>
            <a:r>
              <a:rPr lang="en-US" sz="4000" b="1"/>
              <a:t>  </a:t>
            </a:r>
            <a:r>
              <a:rPr lang="en-US" sz="3800" b="1">
                <a:solidFill>
                  <a:schemeClr val="bg1"/>
                </a:solidFill>
              </a:rPr>
              <a:t>IOM and international standardized data on </a:t>
            </a:r>
            <a:r>
              <a:rPr lang="en-US" sz="3800" b="1" err="1">
                <a:solidFill>
                  <a:schemeClr val="bg1"/>
                </a:solidFill>
              </a:rPr>
              <a:t>TiP</a:t>
            </a:r>
            <a:endParaRPr lang="en-US" sz="3800" b="1">
              <a:solidFill>
                <a:schemeClr val="bg1"/>
              </a:solidFill>
            </a:endParaRPr>
          </a:p>
        </p:txBody>
      </p:sp>
      <p:graphicFrame>
        <p:nvGraphicFramePr>
          <p:cNvPr id="5" name="Table 5">
            <a:extLst>
              <a:ext uri="{FF2B5EF4-FFF2-40B4-BE49-F238E27FC236}">
                <a16:creationId xmlns:a16="http://schemas.microsoft.com/office/drawing/2014/main" id="{46E7CA51-8BDD-7C93-6859-242CDAF7066F}"/>
              </a:ext>
            </a:extLst>
          </p:cNvPr>
          <p:cNvGraphicFramePr>
            <a:graphicFrameLocks noGrp="1"/>
          </p:cNvGraphicFramePr>
          <p:nvPr>
            <p:ph sz="half" idx="10"/>
            <p:extLst>
              <p:ext uri="{D42A27DB-BD31-4B8C-83A1-F6EECF244321}">
                <p14:modId xmlns:p14="http://schemas.microsoft.com/office/powerpoint/2010/main" val="1568134435"/>
              </p:ext>
            </p:extLst>
          </p:nvPr>
        </p:nvGraphicFramePr>
        <p:xfrm>
          <a:off x="806450" y="1700520"/>
          <a:ext cx="10547350" cy="4586345"/>
        </p:xfrm>
        <a:graphic>
          <a:graphicData uri="http://schemas.openxmlformats.org/drawingml/2006/table">
            <a:tbl>
              <a:tblPr firstRow="1" bandRow="1">
                <a:tableStyleId>{5C22544A-7EE6-4342-B048-85BDC9FD1C3A}</a:tableStyleId>
              </a:tblPr>
              <a:tblGrid>
                <a:gridCol w="10547350">
                  <a:extLst>
                    <a:ext uri="{9D8B030D-6E8A-4147-A177-3AD203B41FA5}">
                      <a16:colId xmlns:a16="http://schemas.microsoft.com/office/drawing/2014/main" val="1787017876"/>
                    </a:ext>
                  </a:extLst>
                </a:gridCol>
              </a:tblGrid>
              <a:tr h="444418">
                <a:tc>
                  <a:txBody>
                    <a:bodyPr/>
                    <a:lstStyle/>
                    <a:p>
                      <a:r>
                        <a:rPr lang="en-US" sz="2000" i="1">
                          <a:solidFill>
                            <a:schemeClr val="accent4"/>
                          </a:solidFill>
                          <a:latin typeface="+mj-lt"/>
                        </a:rPr>
                        <a:t>ICS-TIP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5669496"/>
                  </a:ext>
                </a:extLst>
              </a:tr>
              <a:tr h="1424574">
                <a:tc>
                  <a:txBody>
                    <a:bodyPr/>
                    <a:lstStyle/>
                    <a:p>
                      <a:pPr marL="285750" indent="-285750">
                        <a:spcAft>
                          <a:spcPts val="1200"/>
                        </a:spcAft>
                        <a:buFont typeface="Arial" panose="020B0604020202020204" pitchFamily="34" charset="0"/>
                        <a:buChar char="•"/>
                      </a:pPr>
                      <a:r>
                        <a:rPr lang="en-US" sz="2000" b="0" i="0" kern="1200">
                          <a:solidFill>
                            <a:schemeClr val="dk1"/>
                          </a:solidFill>
                          <a:effectLst/>
                          <a:latin typeface="+mn-lt"/>
                          <a:ea typeface="+mn-ea"/>
                          <a:cs typeface="+mn-cs"/>
                        </a:rPr>
                        <a:t>Developed with UNODC. It provides guidance to government agencies for gathering human trafficking data.</a:t>
                      </a:r>
                    </a:p>
                    <a:p>
                      <a:pPr marL="285750" indent="-285750">
                        <a:spcAft>
                          <a:spcPts val="1200"/>
                        </a:spcAft>
                        <a:buFont typeface="Arial" panose="020B0604020202020204" pitchFamily="34" charset="0"/>
                        <a:buChar char="•"/>
                      </a:pPr>
                      <a:r>
                        <a:rPr lang="en-US" sz="2000" b="0" i="0" kern="1200">
                          <a:solidFill>
                            <a:schemeClr val="dk1"/>
                          </a:solidFill>
                          <a:effectLst/>
                          <a:latin typeface="+mn-lt"/>
                          <a:ea typeface="+mn-ea"/>
                          <a:cs typeface="+mn-cs"/>
                        </a:rPr>
                        <a:t>The aim is to collect high-quality and comparable data to develop evidence-based policies.</a:t>
                      </a:r>
                    </a:p>
                    <a:p>
                      <a:pPr marL="285750" indent="-285750">
                        <a:spcAft>
                          <a:spcPts val="1200"/>
                        </a:spcAft>
                        <a:buFont typeface="Arial" panose="020B0604020202020204" pitchFamily="34" charset="0"/>
                        <a:buChar char="•"/>
                      </a:pPr>
                      <a:r>
                        <a:rPr lang="en-US" sz="2000" b="0" i="0" kern="1200">
                          <a:solidFill>
                            <a:schemeClr val="dk1"/>
                          </a:solidFill>
                          <a:effectLst/>
                          <a:latin typeface="+mn-lt"/>
                          <a:ea typeface="+mn-ea"/>
                          <a:cs typeface="+mn-cs"/>
                        </a:rPr>
                        <a:t>HTCDS is consistent with ICS-TIP but is intended for civil society organizations.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428748"/>
                  </a:ext>
                </a:extLst>
              </a:tr>
              <a:tr h="444418">
                <a:tc>
                  <a:txBody>
                    <a:bodyPr/>
                    <a:lstStyle/>
                    <a:p>
                      <a:pPr marL="0" indent="0">
                        <a:buFont typeface="Arial" panose="020B0604020202020204" pitchFamily="34" charset="0"/>
                        <a:buNone/>
                      </a:pPr>
                      <a:r>
                        <a:rPr lang="en-US" sz="2000" b="1" i="1" kern="1200">
                          <a:solidFill>
                            <a:schemeClr val="accent4"/>
                          </a:solidFill>
                          <a:effectLst/>
                          <a:latin typeface="+mj-lt"/>
                          <a:ea typeface="+mn-ea"/>
                          <a:cs typeface="+mn-cs"/>
                        </a:rPr>
                        <a:t>Technical assistance and capacity development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8464529"/>
                  </a:ext>
                </a:extLst>
              </a:tr>
              <a:tr h="2082069">
                <a:tc>
                  <a:txBody>
                    <a:bodyPr/>
                    <a:lstStyle/>
                    <a:p>
                      <a:pPr marL="285750" indent="-285750">
                        <a:spcAft>
                          <a:spcPts val="1200"/>
                        </a:spcAft>
                        <a:buFont typeface="Arial" panose="020B0604020202020204" pitchFamily="34" charset="0"/>
                        <a:buChar char="•"/>
                      </a:pPr>
                      <a:r>
                        <a:rPr lang="en-US" sz="2000" b="0" i="0" kern="1200">
                          <a:solidFill>
                            <a:schemeClr val="dk1"/>
                          </a:solidFill>
                          <a:effectLst/>
                          <a:latin typeface="+mn-lt"/>
                          <a:ea typeface="+mn-ea"/>
                          <a:cs typeface="+mn-cs"/>
                        </a:rPr>
                        <a:t>IOM has developed a survivor case data management training package aligned with the HTCDS, completed with 20 front-line organizations from several countries. </a:t>
                      </a:r>
                    </a:p>
                    <a:p>
                      <a:pPr marL="285750" indent="-285750">
                        <a:spcAft>
                          <a:spcPts val="1200"/>
                        </a:spcAft>
                        <a:buFont typeface="Arial" panose="020B0604020202020204" pitchFamily="34" charset="0"/>
                        <a:buChar char="•"/>
                      </a:pPr>
                      <a:r>
                        <a:rPr lang="en-US" sz="2000" b="0" i="0" kern="1200">
                          <a:solidFill>
                            <a:schemeClr val="dk1"/>
                          </a:solidFill>
                          <a:effectLst/>
                          <a:latin typeface="+mn-lt"/>
                          <a:ea typeface="+mn-ea"/>
                          <a:cs typeface="+mn-cs"/>
                        </a:rPr>
                        <a:t>Designed through a partnership with Freedom Collaborative and </a:t>
                      </a:r>
                      <a:r>
                        <a:rPr lang="en-US" sz="2000" b="0" i="0" kern="1200" err="1">
                          <a:solidFill>
                            <a:schemeClr val="dk1"/>
                          </a:solidFill>
                          <a:effectLst/>
                          <a:latin typeface="+mn-lt"/>
                          <a:ea typeface="+mn-ea"/>
                          <a:cs typeface="+mn-cs"/>
                        </a:rPr>
                        <a:t>RecollectiV</a:t>
                      </a:r>
                      <a:r>
                        <a:rPr lang="en-US" sz="2000" b="0" i="0" kern="1200">
                          <a:solidFill>
                            <a:schemeClr val="dk1"/>
                          </a:solidFill>
                          <a:effectLst/>
                          <a:latin typeface="+mn-lt"/>
                          <a:ea typeface="+mn-ea"/>
                          <a:cs typeface="+mn-cs"/>
                        </a:rPr>
                        <a:t>. </a:t>
                      </a:r>
                    </a:p>
                    <a:p>
                      <a:pPr marL="285750" indent="-285750">
                        <a:spcAft>
                          <a:spcPts val="1200"/>
                        </a:spcAft>
                        <a:buFont typeface="Arial" panose="020B0604020202020204" pitchFamily="34" charset="0"/>
                        <a:buChar char="•"/>
                      </a:pPr>
                      <a:r>
                        <a:rPr lang="en-US" sz="2000" b="0" i="0" kern="1200">
                          <a:solidFill>
                            <a:schemeClr val="dk1"/>
                          </a:solidFill>
                          <a:effectLst/>
                          <a:latin typeface="+mn-lt"/>
                          <a:ea typeface="+mn-ea"/>
                          <a:cs typeface="+mn-cs"/>
                        </a:rPr>
                        <a:t>Contribution to the evidence base on human trafficking, including a research report by Blue Dragon on the vulnerabilities of human trafficking survivors.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571465"/>
                  </a:ext>
                </a:extLst>
              </a:tr>
            </a:tbl>
          </a:graphicData>
        </a:graphic>
      </p:graphicFrame>
      <p:sp>
        <p:nvSpPr>
          <p:cNvPr id="4" name="Slide Number Placeholder 3">
            <a:extLst>
              <a:ext uri="{FF2B5EF4-FFF2-40B4-BE49-F238E27FC236}">
                <a16:creationId xmlns:a16="http://schemas.microsoft.com/office/drawing/2014/main" id="{D020C247-54B7-3FC8-F680-402856962A84}"/>
              </a:ext>
            </a:extLst>
          </p:cNvPr>
          <p:cNvSpPr>
            <a:spLocks noGrp="1"/>
          </p:cNvSpPr>
          <p:nvPr>
            <p:ph type="sldNum" sz="quarter" idx="12"/>
          </p:nvPr>
        </p:nvSpPr>
        <p:spPr>
          <a:xfrm>
            <a:off x="8610600" y="6411679"/>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4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FD4FD0-A298-4B40-8493-911EC80C296B}" type="slidenum">
              <a:rPr lang="es-NI" smtClean="0"/>
              <a:pPr/>
              <a:t>18</a:t>
            </a:fld>
            <a:endParaRPr lang="es-NI"/>
          </a:p>
        </p:txBody>
      </p:sp>
    </p:spTree>
    <p:extLst>
      <p:ext uri="{BB962C8B-B14F-4D97-AF65-F5344CB8AC3E}">
        <p14:creationId xmlns:p14="http://schemas.microsoft.com/office/powerpoint/2010/main" val="293001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6E7CA51-8BDD-7C93-6859-242CDAF7066F}"/>
              </a:ext>
            </a:extLst>
          </p:cNvPr>
          <p:cNvGraphicFramePr>
            <a:graphicFrameLocks noGrp="1"/>
          </p:cNvGraphicFramePr>
          <p:nvPr>
            <p:ph sz="half" idx="10"/>
            <p:extLst>
              <p:ext uri="{D42A27DB-BD31-4B8C-83A1-F6EECF244321}">
                <p14:modId xmlns:p14="http://schemas.microsoft.com/office/powerpoint/2010/main" val="4209772183"/>
              </p:ext>
            </p:extLst>
          </p:nvPr>
        </p:nvGraphicFramePr>
        <p:xfrm>
          <a:off x="806450" y="1700520"/>
          <a:ext cx="10547350" cy="6750425"/>
        </p:xfrm>
        <a:graphic>
          <a:graphicData uri="http://schemas.openxmlformats.org/drawingml/2006/table">
            <a:tbl>
              <a:tblPr firstRow="1" bandRow="1">
                <a:tableStyleId>{5C22544A-7EE6-4342-B048-85BDC9FD1C3A}</a:tableStyleId>
              </a:tblPr>
              <a:tblGrid>
                <a:gridCol w="10547350">
                  <a:extLst>
                    <a:ext uri="{9D8B030D-6E8A-4147-A177-3AD203B41FA5}">
                      <a16:colId xmlns:a16="http://schemas.microsoft.com/office/drawing/2014/main" val="1787017876"/>
                    </a:ext>
                  </a:extLst>
                </a:gridCol>
              </a:tblGrid>
              <a:tr h="444418">
                <a:tc>
                  <a:txBody>
                    <a:bodyPr/>
                    <a:lstStyle/>
                    <a:p>
                      <a:r>
                        <a:rPr lang="en-US" sz="2000" i="1">
                          <a:solidFill>
                            <a:schemeClr val="accent4"/>
                          </a:solidFill>
                          <a:latin typeface="+mj-lt"/>
                        </a:rPr>
                        <a:t>E-Learning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5669496"/>
                  </a:ext>
                </a:extLst>
              </a:tr>
              <a:tr h="1424574">
                <a:tc>
                  <a:txBody>
                    <a:bodyPr/>
                    <a:lstStyle/>
                    <a:p>
                      <a:pPr marL="285750" lvl="0" indent="-285750">
                        <a:spcAft>
                          <a:spcPts val="1200"/>
                        </a:spcAft>
                        <a:buFont typeface="Arial" panose="020B0604020202020204" pitchFamily="34" charset="0"/>
                        <a:buChar char="•"/>
                      </a:pPr>
                      <a:r>
                        <a:rPr lang="en-US" sz="2000" b="0" i="0" kern="1200">
                          <a:solidFill>
                            <a:schemeClr val="dk1"/>
                          </a:solidFill>
                          <a:effectLst/>
                          <a:latin typeface="+mn-lt"/>
                          <a:ea typeface="+mn-ea"/>
                          <a:cs typeface="+mn-cs"/>
                        </a:rPr>
                        <a:t>IOM developed a free self-paced e-learning course on case data management for front-line individuals and organizations working on counter-trafficking.</a:t>
                      </a:r>
                      <a:endParaRPr lang="en-US"/>
                    </a:p>
                    <a:p>
                      <a:pPr marL="285750" lvl="0" indent="-285750">
                        <a:spcAft>
                          <a:spcPts val="1200"/>
                        </a:spcAft>
                        <a:buFont typeface="Arial" panose="020B0604020202020204" pitchFamily="34" charset="0"/>
                        <a:buChar char="•"/>
                      </a:pPr>
                      <a:r>
                        <a:rPr lang="en-US" sz="2000" b="0" i="0" kern="1200">
                          <a:solidFill>
                            <a:schemeClr val="dk1"/>
                          </a:solidFill>
                          <a:effectLst/>
                          <a:latin typeface="+mn-lt"/>
                          <a:ea typeface="+mn-ea"/>
                          <a:cs typeface="+mn-cs"/>
                        </a:rPr>
                        <a:t>The course modules cover various aspects of case data management, including the HTCDS repository and collaborative space, and other available resources.</a:t>
                      </a:r>
                      <a:endParaRPr lang="en-US"/>
                    </a:p>
                    <a:p>
                      <a:pPr marL="0" lvl="0" indent="0">
                        <a:spcAft>
                          <a:spcPts val="1200"/>
                        </a:spcAft>
                        <a:buNone/>
                      </a:pPr>
                      <a:r>
                        <a:rPr lang="en-US" sz="2000" b="1" i="1" u="none" strike="noStrike" kern="1200" noProof="0">
                          <a:solidFill>
                            <a:schemeClr val="accent4"/>
                          </a:solidFill>
                          <a:effectLst/>
                          <a:latin typeface="Calibri Light"/>
                        </a:rPr>
                        <a:t>Community of practice</a:t>
                      </a:r>
                      <a:endParaRPr lang="en-US" sz="2000" b="0" i="0" kern="1200">
                        <a:solidFill>
                          <a:schemeClr val="dk1"/>
                        </a:solidFill>
                        <a:effectLst/>
                        <a:latin typeface="+mn-lt"/>
                        <a:ea typeface="+mn-ea"/>
                        <a:cs typeface="+mn-cs"/>
                      </a:endParaRPr>
                    </a:p>
                    <a:p>
                      <a:pPr marL="285750" lvl="0" indent="-285750">
                        <a:spcAft>
                          <a:spcPts val="1200"/>
                        </a:spcAft>
                        <a:buClr>
                          <a:srgbClr val="3F3F3F"/>
                        </a:buClr>
                        <a:buFont typeface="Arial,Sans-Serif"/>
                        <a:buChar char="•"/>
                      </a:pPr>
                      <a:r>
                        <a:rPr lang="en-US" sz="1800" b="0" i="0" u="none" strike="noStrike" kern="1200" noProof="0">
                          <a:solidFill>
                            <a:schemeClr val="dk1"/>
                          </a:solidFill>
                          <a:effectLst/>
                          <a:latin typeface="Calibri"/>
                        </a:rPr>
                        <a:t>IOM has created a community of practice focused on data and information management in human trafficking survivor protection. </a:t>
                      </a:r>
                      <a:endParaRPr lang="en-US" sz="1800" b="0" i="0" u="none" strike="noStrike" kern="1200" noProof="0">
                        <a:solidFill>
                          <a:srgbClr val="3F3F3F"/>
                        </a:solidFill>
                        <a:effectLst/>
                        <a:latin typeface="Calibri"/>
                      </a:endParaRPr>
                    </a:p>
                    <a:p>
                      <a:pPr marL="285750" lvl="0" indent="-285750">
                        <a:spcAft>
                          <a:spcPts val="1200"/>
                        </a:spcAft>
                        <a:buClr>
                          <a:srgbClr val="3F3F3F"/>
                        </a:buClr>
                        <a:buFont typeface="Arial,Sans-Serif"/>
                        <a:buChar char="•"/>
                      </a:pPr>
                      <a:r>
                        <a:rPr lang="en-US" sz="1800" b="0" i="0" u="none" strike="noStrike" kern="1200" noProof="0">
                          <a:solidFill>
                            <a:schemeClr val="dk1"/>
                          </a:solidFill>
                          <a:effectLst/>
                          <a:latin typeface="Calibri"/>
                        </a:rPr>
                        <a:t>The community has enabled the participation of front-line agencies in the governance and maintenance of the HTCDS and Toolkit, demonstrating the value of the community in the field.</a:t>
                      </a:r>
                      <a:endParaRPr lang="en-US"/>
                    </a:p>
                    <a:p>
                      <a:pPr marL="285750" lvl="0" indent="-285750">
                        <a:spcAft>
                          <a:spcPts val="1200"/>
                        </a:spcAft>
                        <a:buFont typeface="Arial" panose="020B0604020202020204" pitchFamily="34" charset="0"/>
                        <a:buChar char="•"/>
                      </a:pPr>
                      <a:endParaRPr lang="en-US" sz="2000" b="0" i="0" kern="120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428748"/>
                  </a:ext>
                </a:extLst>
              </a:tr>
              <a:tr h="444418">
                <a:tc>
                  <a:txBody>
                    <a:bodyPr/>
                    <a:lstStyle/>
                    <a:p>
                      <a:pPr marL="0" lvl="0" indent="0">
                        <a:buFont typeface="Arial" panose="020B0604020202020204" pitchFamily="34" charset="0"/>
                        <a:buNone/>
                      </a:pPr>
                      <a:endParaRPr lang="en-US" sz="2000" b="1" i="1" kern="1200">
                        <a:solidFill>
                          <a:schemeClr val="accent4"/>
                        </a:solidFill>
                        <a:effectLst/>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8464529"/>
                  </a:ext>
                </a:extLst>
              </a:tr>
              <a:tr h="2082069">
                <a:tc>
                  <a:txBody>
                    <a:bodyPr/>
                    <a:lstStyle/>
                    <a:p>
                      <a:pPr marL="0" indent="0">
                        <a:spcAft>
                          <a:spcPts val="1200"/>
                        </a:spcAft>
                        <a:buNone/>
                      </a:pPr>
                      <a:endParaRPr lang="en-US" sz="2000" b="0" i="0" kern="120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571465"/>
                  </a:ext>
                </a:extLst>
              </a:tr>
            </a:tbl>
          </a:graphicData>
        </a:graphic>
      </p:graphicFrame>
      <p:sp>
        <p:nvSpPr>
          <p:cNvPr id="4" name="Slide Number Placeholder 3">
            <a:extLst>
              <a:ext uri="{FF2B5EF4-FFF2-40B4-BE49-F238E27FC236}">
                <a16:creationId xmlns:a16="http://schemas.microsoft.com/office/drawing/2014/main" id="{D020C247-54B7-3FC8-F680-402856962A84}"/>
              </a:ext>
            </a:extLst>
          </p:cNvPr>
          <p:cNvSpPr>
            <a:spLocks noGrp="1"/>
          </p:cNvSpPr>
          <p:nvPr>
            <p:ph type="sldNum" sz="quarter" idx="12"/>
          </p:nvPr>
        </p:nvSpPr>
        <p:spPr>
          <a:xfrm>
            <a:off x="8610600" y="6411679"/>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4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FD4FD0-A298-4B40-8493-911EC80C296B}" type="slidenum">
              <a:rPr lang="es-NI" smtClean="0"/>
              <a:pPr/>
              <a:t>19</a:t>
            </a:fld>
            <a:endParaRPr lang="es-NI"/>
          </a:p>
        </p:txBody>
      </p:sp>
      <p:sp>
        <p:nvSpPr>
          <p:cNvPr id="7" name="Title 1">
            <a:extLst>
              <a:ext uri="{FF2B5EF4-FFF2-40B4-BE49-F238E27FC236}">
                <a16:creationId xmlns:a16="http://schemas.microsoft.com/office/drawing/2014/main" id="{ACC803DF-A4A0-B229-9A79-0D3AA858B81A}"/>
              </a:ext>
            </a:extLst>
          </p:cNvPr>
          <p:cNvSpPr txBox="1">
            <a:spLocks/>
          </p:cNvSpPr>
          <p:nvPr/>
        </p:nvSpPr>
        <p:spPr>
          <a:xfrm>
            <a:off x="-2" y="282217"/>
            <a:ext cx="11430000" cy="1106836"/>
          </a:xfrm>
          <a:prstGeom prst="rect">
            <a:avLst/>
          </a:prstGeom>
          <a:solidFill>
            <a:schemeClr val="accent4"/>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5400" kern="1200">
                <a:solidFill>
                  <a:srgbClr val="0033A0"/>
                </a:solidFill>
                <a:latin typeface="Gill Sans Nova" panose="020B0602020104020203" pitchFamily="34" charset="0"/>
                <a:ea typeface="+mj-ea"/>
                <a:cs typeface="+mj-cs"/>
              </a:defRPr>
            </a:lvl1pPr>
          </a:lstStyle>
          <a:p>
            <a:pPr algn="l">
              <a:tabLst>
                <a:tab pos="457200" algn="l"/>
              </a:tabLst>
            </a:pPr>
            <a:r>
              <a:rPr lang="en-US" sz="4000" b="1"/>
              <a:t>  </a:t>
            </a:r>
            <a:r>
              <a:rPr lang="en-US" sz="3800" b="1">
                <a:solidFill>
                  <a:schemeClr val="bg1"/>
                </a:solidFill>
              </a:rPr>
              <a:t>IOM and international standardized data on TiP</a:t>
            </a:r>
          </a:p>
        </p:txBody>
      </p:sp>
    </p:spTree>
    <p:extLst>
      <p:ext uri="{BB962C8B-B14F-4D97-AF65-F5344CB8AC3E}">
        <p14:creationId xmlns:p14="http://schemas.microsoft.com/office/powerpoint/2010/main" val="91531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398C-C040-F0C2-1EAD-642C6D3411A4}"/>
              </a:ext>
            </a:extLst>
          </p:cNvPr>
          <p:cNvSpPr>
            <a:spLocks noGrp="1"/>
          </p:cNvSpPr>
          <p:nvPr>
            <p:ph type="title"/>
          </p:nvPr>
        </p:nvSpPr>
        <p:spPr/>
        <p:txBody>
          <a:bodyPr>
            <a:normAutofit fontScale="90000"/>
          </a:bodyPr>
          <a:lstStyle/>
          <a:p>
            <a:r>
              <a:rPr lang="en-US" dirty="0"/>
              <a:t>Use of tech and data to inform stakeholders</a:t>
            </a:r>
          </a:p>
        </p:txBody>
      </p:sp>
      <p:sp>
        <p:nvSpPr>
          <p:cNvPr id="3" name="Content Placeholder 2">
            <a:extLst>
              <a:ext uri="{FF2B5EF4-FFF2-40B4-BE49-F238E27FC236}">
                <a16:creationId xmlns:a16="http://schemas.microsoft.com/office/drawing/2014/main" id="{211FCF0D-28A8-5021-A341-79A9AD880E4F}"/>
              </a:ext>
            </a:extLst>
          </p:cNvPr>
          <p:cNvSpPr>
            <a:spLocks noGrp="1"/>
          </p:cNvSpPr>
          <p:nvPr>
            <p:ph sz="half" idx="10"/>
          </p:nvPr>
        </p:nvSpPr>
        <p:spPr/>
        <p:txBody>
          <a:bodyPr/>
          <a:lstStyle/>
          <a:p>
            <a:pPr marL="457200" indent="-457200">
              <a:buFont typeface="Arial" panose="020B0604020202020204" pitchFamily="34" charset="0"/>
              <a:buChar char="•"/>
            </a:pPr>
            <a:r>
              <a:rPr lang="en-US" dirty="0"/>
              <a:t>Case data</a:t>
            </a:r>
          </a:p>
          <a:p>
            <a:pPr marL="457200" indent="-457200">
              <a:buFont typeface="Arial" panose="020B0604020202020204" pitchFamily="34" charset="0"/>
              <a:buChar char="•"/>
            </a:pPr>
            <a:r>
              <a:rPr lang="en-US" dirty="0"/>
              <a:t>Counter-trafficking Data Collaborative (CTDC)</a:t>
            </a:r>
          </a:p>
          <a:p>
            <a:pPr marL="457200" indent="-457200">
              <a:buFont typeface="Arial" panose="020B0604020202020204" pitchFamily="34" charset="0"/>
              <a:buChar char="•"/>
            </a:pPr>
            <a:r>
              <a:rPr lang="en-US" dirty="0"/>
              <a:t>Human Trafficking Case Data Standards</a:t>
            </a:r>
          </a:p>
          <a:p>
            <a:pPr marL="457200" indent="-457200">
              <a:buFont typeface="Arial" panose="020B0604020202020204" pitchFamily="34" charset="0"/>
              <a:buChar char="•"/>
            </a:pPr>
            <a:r>
              <a:rPr lang="en-CA" dirty="0"/>
              <a:t>International Classification Standards on Administrative Data on Trafficking in Persons (ICS-TIP)</a:t>
            </a:r>
            <a:endParaRPr lang="en-US" dirty="0"/>
          </a:p>
        </p:txBody>
      </p:sp>
    </p:spTree>
    <p:extLst>
      <p:ext uri="{BB962C8B-B14F-4D97-AF65-F5344CB8AC3E}">
        <p14:creationId xmlns:p14="http://schemas.microsoft.com/office/powerpoint/2010/main" val="3937457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3EA0-CEE4-0FC9-E5BE-4A12EEB9A4C1}"/>
              </a:ext>
            </a:extLst>
          </p:cNvPr>
          <p:cNvSpPr>
            <a:spLocks noGrp="1"/>
          </p:cNvSpPr>
          <p:nvPr>
            <p:ph type="title"/>
          </p:nvPr>
        </p:nvSpPr>
        <p:spPr/>
        <p:txBody>
          <a:bodyPr>
            <a:normAutofit fontScale="90000"/>
          </a:bodyPr>
          <a:lstStyle/>
          <a:p>
            <a:r>
              <a:rPr lang="en-GB" dirty="0"/>
              <a:t>Synthetic Data and HTCDS:</a:t>
            </a:r>
            <a:br>
              <a:rPr lang="en-GB" dirty="0"/>
            </a:br>
            <a:r>
              <a:rPr lang="en-GB" dirty="0"/>
              <a:t>Relevance to multilateral cooperation</a:t>
            </a:r>
          </a:p>
        </p:txBody>
      </p:sp>
      <p:sp>
        <p:nvSpPr>
          <p:cNvPr id="3" name="Content Placeholder 2">
            <a:extLst>
              <a:ext uri="{FF2B5EF4-FFF2-40B4-BE49-F238E27FC236}">
                <a16:creationId xmlns:a16="http://schemas.microsoft.com/office/drawing/2014/main" id="{CC5479BA-4888-977E-EBE4-E58EBE845723}"/>
              </a:ext>
            </a:extLst>
          </p:cNvPr>
          <p:cNvSpPr>
            <a:spLocks noGrp="1"/>
          </p:cNvSpPr>
          <p:nvPr>
            <p:ph sz="half" idx="10"/>
          </p:nvPr>
        </p:nvSpPr>
        <p:spPr>
          <a:xfrm>
            <a:off x="692150" y="1617249"/>
            <a:ext cx="11036300" cy="4397878"/>
          </a:xfrm>
        </p:spPr>
        <p:txBody>
          <a:bodyPr vert="horz" lIns="91440" tIns="45720" rIns="91440" bIns="45720" rtlCol="0" anchor="t">
            <a:noAutofit/>
          </a:bodyPr>
          <a:lstStyle/>
          <a:p>
            <a:pPr marL="457200" indent="-457200">
              <a:spcBef>
                <a:spcPts val="2000"/>
              </a:spcBef>
              <a:buFont typeface="Arial" panose="020B0604020202020204" pitchFamily="34" charset="0"/>
              <a:buChar char="•"/>
            </a:pPr>
            <a:r>
              <a:rPr lang="en-GB" sz="2100" dirty="0">
                <a:solidFill>
                  <a:schemeClr val="bg2">
                    <a:lumMod val="10000"/>
                  </a:schemeClr>
                </a:solidFill>
                <a:cs typeface="Calibri Light"/>
              </a:rPr>
              <a:t>Synthetic data, if well used, can strengthen the evidence base on human trafficking</a:t>
            </a:r>
          </a:p>
          <a:p>
            <a:pPr marL="457200" indent="-457200">
              <a:spcBef>
                <a:spcPts val="2000"/>
              </a:spcBef>
              <a:buFont typeface="Arial" panose="020B0604020202020204" pitchFamily="34" charset="0"/>
              <a:buChar char="•"/>
            </a:pPr>
            <a:r>
              <a:rPr lang="en-GB" sz="2100" dirty="0">
                <a:solidFill>
                  <a:schemeClr val="bg2">
                    <a:lumMod val="10000"/>
                  </a:schemeClr>
                </a:solidFill>
              </a:rPr>
              <a:t>More data (that are published safely) can enable more effective research and scalable responses.</a:t>
            </a:r>
            <a:endParaRPr lang="en-US" sz="2100" dirty="0">
              <a:solidFill>
                <a:schemeClr val="bg2">
                  <a:lumMod val="10000"/>
                </a:schemeClr>
              </a:solidFill>
              <a:cs typeface="Calibri Light" panose="020F0302020204030204"/>
            </a:endParaRPr>
          </a:p>
          <a:p>
            <a:pPr marL="457200" indent="-457200">
              <a:buFont typeface="Arial" panose="020B0604020202020204" pitchFamily="34" charset="0"/>
              <a:buChar char="•"/>
            </a:pPr>
            <a:r>
              <a:rPr lang="en-GB" sz="2100" dirty="0">
                <a:solidFill>
                  <a:schemeClr val="bg2">
                    <a:lumMod val="10000"/>
                  </a:schemeClr>
                </a:solidFill>
              </a:rPr>
              <a:t>Victim-perpetrator relationships and victims’ characteristics can help advance the understanding of risk factors for vulnerability. </a:t>
            </a:r>
            <a:endParaRPr lang="en-GB" sz="2100" dirty="0">
              <a:solidFill>
                <a:schemeClr val="bg2">
                  <a:lumMod val="10000"/>
                </a:schemeClr>
              </a:solidFill>
              <a:cs typeface="Calibri Light"/>
            </a:endParaRPr>
          </a:p>
          <a:p>
            <a:pPr marL="457200" indent="-457200">
              <a:buFont typeface="Arial" panose="020B0604020202020204" pitchFamily="34" charset="0"/>
              <a:buChar char="•"/>
            </a:pPr>
            <a:r>
              <a:rPr lang="en-GB" sz="2100" dirty="0">
                <a:solidFill>
                  <a:schemeClr val="bg2">
                    <a:lumMod val="10000"/>
                  </a:schemeClr>
                </a:solidFill>
              </a:rPr>
              <a:t>The technology can be used by any stakeholder who wants to collect and publish sensitive data while protecting individual privacy.</a:t>
            </a:r>
          </a:p>
          <a:p>
            <a:pPr marL="457200" indent="-457200">
              <a:buFont typeface="Arial" panose="020B0604020202020204" pitchFamily="34" charset="0"/>
              <a:buChar char="•"/>
            </a:pPr>
            <a:r>
              <a:rPr lang="en-GB" sz="2100" dirty="0">
                <a:solidFill>
                  <a:schemeClr val="bg2">
                    <a:lumMod val="10000"/>
                  </a:schemeClr>
                </a:solidFill>
                <a:cs typeface="Calibri Light"/>
              </a:rPr>
              <a:t>HTCDS (and ICS-TIP) IOM focal points can encourage CT collaborators to use data standards and available tools; standard and open-source tools reduce cost!</a:t>
            </a:r>
          </a:p>
          <a:p>
            <a:pPr marL="457200" indent="-457200">
              <a:buFont typeface="Arial" panose="020B0604020202020204" pitchFamily="34" charset="0"/>
              <a:buChar char="•"/>
            </a:pPr>
            <a:r>
              <a:rPr lang="en-GB" sz="2100" dirty="0">
                <a:solidFill>
                  <a:schemeClr val="bg2">
                    <a:lumMod val="10000"/>
                  </a:schemeClr>
                </a:solidFill>
                <a:cs typeface="Calibri Light"/>
              </a:rPr>
              <a:t>More comparable data will become available over time. </a:t>
            </a:r>
          </a:p>
        </p:txBody>
      </p:sp>
    </p:spTree>
    <p:extLst>
      <p:ext uri="{BB962C8B-B14F-4D97-AF65-F5344CB8AC3E}">
        <p14:creationId xmlns:p14="http://schemas.microsoft.com/office/powerpoint/2010/main" val="3434818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3635-1100-F31C-2714-3102BA9E6EBB}"/>
              </a:ext>
            </a:extLst>
          </p:cNvPr>
          <p:cNvSpPr>
            <a:spLocks noGrp="1"/>
          </p:cNvSpPr>
          <p:nvPr>
            <p:ph type="title"/>
          </p:nvPr>
        </p:nvSpPr>
        <p:spPr/>
        <p:txBody>
          <a:bodyPr/>
          <a:lstStyle/>
          <a:p>
            <a:pPr fontAlgn="base"/>
            <a:r>
              <a:rPr lang="en-US" sz="2800" b="1" dirty="0">
                <a:latin typeface="+mj-lt"/>
              </a:rPr>
              <a:t>International Organization for Migration</a:t>
            </a:r>
            <a:endParaRPr lang="en-US" b="1" dirty="0"/>
          </a:p>
        </p:txBody>
      </p:sp>
    </p:spTree>
    <p:extLst>
      <p:ext uri="{BB962C8B-B14F-4D97-AF65-F5344CB8AC3E}">
        <p14:creationId xmlns:p14="http://schemas.microsoft.com/office/powerpoint/2010/main" val="234821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398C-C040-F0C2-1EAD-642C6D3411A4}"/>
              </a:ext>
            </a:extLst>
          </p:cNvPr>
          <p:cNvSpPr>
            <a:spLocks noGrp="1"/>
          </p:cNvSpPr>
          <p:nvPr>
            <p:ph type="title"/>
          </p:nvPr>
        </p:nvSpPr>
        <p:spPr/>
        <p:txBody>
          <a:bodyPr>
            <a:normAutofit/>
          </a:bodyPr>
          <a:lstStyle/>
          <a:p>
            <a:r>
              <a:rPr lang="en-US" dirty="0"/>
              <a:t>Case data</a:t>
            </a:r>
          </a:p>
        </p:txBody>
      </p:sp>
      <p:sp>
        <p:nvSpPr>
          <p:cNvPr id="3" name="Content Placeholder 2">
            <a:extLst>
              <a:ext uri="{FF2B5EF4-FFF2-40B4-BE49-F238E27FC236}">
                <a16:creationId xmlns:a16="http://schemas.microsoft.com/office/drawing/2014/main" id="{211FCF0D-28A8-5021-A341-79A9AD880E4F}"/>
              </a:ext>
            </a:extLst>
          </p:cNvPr>
          <p:cNvSpPr>
            <a:spLocks noGrp="1"/>
          </p:cNvSpPr>
          <p:nvPr>
            <p:ph sz="half" idx="10"/>
          </p:nvPr>
        </p:nvSpPr>
        <p:spPr/>
        <p:txBody>
          <a:bodyPr>
            <a:normAutofit/>
          </a:bodyPr>
          <a:lstStyle/>
          <a:p>
            <a:pPr marL="457200" indent="-457200">
              <a:lnSpc>
                <a:spcPct val="100000"/>
              </a:lnSpc>
              <a:buFont typeface="Arial" panose="020B0604020202020204" pitchFamily="34" charset="0"/>
              <a:buChar char="•"/>
            </a:pPr>
            <a:r>
              <a:rPr lang="en-US" dirty="0"/>
              <a:t>IOM and its partners has been providing these direct assistance services to trafficked persons since the mid-1990s</a:t>
            </a:r>
          </a:p>
          <a:p>
            <a:pPr marL="457200" indent="-457200">
              <a:lnSpc>
                <a:spcPct val="100000"/>
              </a:lnSpc>
              <a:buFont typeface="Arial" panose="020B0604020202020204" pitchFamily="34" charset="0"/>
              <a:buChar char="•"/>
            </a:pPr>
            <a:r>
              <a:rPr lang="en-US" dirty="0"/>
              <a:t>Data is systematically collected for the purposes of facilitating delivery of services and for research</a:t>
            </a:r>
          </a:p>
          <a:p>
            <a:pPr marL="457200" indent="-457200">
              <a:lnSpc>
                <a:spcPct val="100000"/>
              </a:lnSpc>
              <a:buFont typeface="Arial" panose="020B0604020202020204" pitchFamily="34" charset="0"/>
              <a:buChar char="•"/>
            </a:pPr>
            <a:r>
              <a:rPr lang="en-US" dirty="0"/>
              <a:t>100,000 unique case records for vulnerable migrants, including over 50,000 case records for trafficked persons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86018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71A3-BA9F-5390-392C-68FB0366BA1C}"/>
              </a:ext>
            </a:extLst>
          </p:cNvPr>
          <p:cNvSpPr>
            <a:spLocks noGrp="1"/>
          </p:cNvSpPr>
          <p:nvPr>
            <p:ph type="title"/>
          </p:nvPr>
        </p:nvSpPr>
        <p:spPr/>
        <p:txBody>
          <a:bodyPr/>
          <a:lstStyle/>
          <a:p>
            <a:r>
              <a:rPr lang="en-US" dirty="0"/>
              <a:t>Internal → External</a:t>
            </a:r>
          </a:p>
        </p:txBody>
      </p:sp>
      <p:sp>
        <p:nvSpPr>
          <p:cNvPr id="3" name="Content Placeholder 2">
            <a:extLst>
              <a:ext uri="{FF2B5EF4-FFF2-40B4-BE49-F238E27FC236}">
                <a16:creationId xmlns:a16="http://schemas.microsoft.com/office/drawing/2014/main" id="{6145BC6A-B0C4-5475-8AEF-2F45D5309BF1}"/>
              </a:ext>
            </a:extLst>
          </p:cNvPr>
          <p:cNvSpPr>
            <a:spLocks noGrp="1"/>
          </p:cNvSpPr>
          <p:nvPr>
            <p:ph sz="half" idx="10"/>
          </p:nvPr>
        </p:nvSpPr>
        <p:spPr/>
        <p:txBody>
          <a:bodyPr/>
          <a:lstStyle/>
          <a:p>
            <a:pPr marL="457200" indent="-457200">
              <a:buFont typeface="Arial" panose="020B0604020202020204" pitchFamily="34" charset="0"/>
              <a:buChar char="•"/>
            </a:pPr>
            <a:r>
              <a:rPr lang="en-US" dirty="0"/>
              <a:t>Personal data protected and used only internally for service delivery</a:t>
            </a:r>
          </a:p>
          <a:p>
            <a:pPr marL="457200" indent="-457200">
              <a:buFont typeface="Arial" panose="020B0604020202020204" pitchFamily="34" charset="0"/>
              <a:buChar char="•"/>
            </a:pPr>
            <a:r>
              <a:rPr lang="en-US" dirty="0"/>
              <a:t>Diversification of data sources - multiple sources of data now available in CTDC</a:t>
            </a:r>
          </a:p>
          <a:p>
            <a:pPr marL="457200" indent="-457200">
              <a:buFont typeface="Arial" panose="020B0604020202020204" pitchFamily="34" charset="0"/>
              <a:buChar char="•"/>
            </a:pPr>
            <a:r>
              <a:rPr lang="en-US" dirty="0"/>
              <a:t>Anonymized and synthetic data</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82023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B1E2-5218-9F62-7F42-4535F5BDF0DD}"/>
              </a:ext>
            </a:extLst>
          </p:cNvPr>
          <p:cNvSpPr>
            <a:spLocks noGrp="1"/>
          </p:cNvSpPr>
          <p:nvPr>
            <p:ph type="title"/>
          </p:nvPr>
        </p:nvSpPr>
        <p:spPr/>
        <p:txBody>
          <a:bodyPr/>
          <a:lstStyle/>
          <a:p>
            <a:r>
              <a:rPr lang="en-GB">
                <a:cs typeface="Calibri Light"/>
              </a:rPr>
              <a:t>What are synthetic data?</a:t>
            </a:r>
            <a:endParaRPr lang="en-GB"/>
          </a:p>
        </p:txBody>
      </p:sp>
      <p:sp>
        <p:nvSpPr>
          <p:cNvPr id="3" name="Content Placeholder 2">
            <a:extLst>
              <a:ext uri="{FF2B5EF4-FFF2-40B4-BE49-F238E27FC236}">
                <a16:creationId xmlns:a16="http://schemas.microsoft.com/office/drawing/2014/main" id="{83EDFA1D-729B-5F9F-FE09-802A08FFE6F9}"/>
              </a:ext>
            </a:extLst>
          </p:cNvPr>
          <p:cNvSpPr>
            <a:spLocks noGrp="1"/>
          </p:cNvSpPr>
          <p:nvPr>
            <p:ph sz="half" idx="10"/>
          </p:nvPr>
        </p:nvSpPr>
        <p:spPr>
          <a:xfrm>
            <a:off x="838199" y="1690688"/>
            <a:ext cx="10744201" cy="4557712"/>
          </a:xfrm>
        </p:spPr>
        <p:txBody>
          <a:bodyPr vert="horz" lIns="91440" tIns="45720" rIns="91440" bIns="45720" rtlCol="0" anchor="t">
            <a:normAutofit/>
          </a:bodyPr>
          <a:lstStyle/>
          <a:p>
            <a:pPr marL="457200" indent="-457200">
              <a:buFont typeface="Arial" panose="020B0604020202020204" pitchFamily="34" charset="0"/>
              <a:buChar char="•"/>
            </a:pPr>
            <a:r>
              <a:rPr lang="en-CA">
                <a:ea typeface="+mj-lt"/>
                <a:cs typeface="+mj-lt"/>
              </a:rPr>
              <a:t>Synthetic data are </a:t>
            </a:r>
            <a:r>
              <a:rPr lang="en-CA" b="1">
                <a:ea typeface="+mj-lt"/>
                <a:cs typeface="+mj-lt"/>
              </a:rPr>
              <a:t>artificial data </a:t>
            </a:r>
            <a:r>
              <a:rPr lang="en-CA">
                <a:ea typeface="+mj-lt"/>
                <a:cs typeface="+mj-lt"/>
              </a:rPr>
              <a:t>generated from real data</a:t>
            </a:r>
            <a:endParaRPr lang="en-US"/>
          </a:p>
          <a:p>
            <a:pPr marL="457200" indent="-457200">
              <a:buFont typeface="Arial" panose="020B0604020202020204" pitchFamily="34" charset="0"/>
              <a:buChar char="•"/>
            </a:pPr>
            <a:r>
              <a:rPr lang="en-CA">
                <a:ea typeface="+mj-lt"/>
                <a:cs typeface="+mj-lt"/>
              </a:rPr>
              <a:t>It cannot be linked back to the original data (including cases), so we can ensure data confidentiality and privacy.</a:t>
            </a:r>
            <a:endParaRPr lang="en-CA"/>
          </a:p>
          <a:p>
            <a:pPr marL="457200" indent="-457200">
              <a:buFont typeface="Arial" panose="020B0604020202020204" pitchFamily="34" charset="0"/>
              <a:buChar char="•"/>
            </a:pPr>
            <a:r>
              <a:rPr lang="en-CA">
                <a:ea typeface="+mj-lt"/>
                <a:cs typeface="+mj-lt"/>
              </a:rPr>
              <a:t>The statistical properties and relationships from the original data are preserved in synthetic data.</a:t>
            </a:r>
          </a:p>
          <a:p>
            <a:pPr marL="457200" indent="-457200">
              <a:buFont typeface="Arial,Sans-Serif" panose="020B0604020202020204" pitchFamily="34" charset="0"/>
              <a:buChar char="•"/>
            </a:pPr>
            <a:r>
              <a:rPr lang="en-CA">
                <a:ea typeface="+mj-lt"/>
                <a:cs typeface="+mj-lt"/>
              </a:rPr>
              <a:t>The advantages of synthetic data over other forms of data are, e.g., </a:t>
            </a:r>
            <a:endParaRPr lang="en-US">
              <a:ea typeface="+mj-lt"/>
              <a:cs typeface="+mj-lt"/>
            </a:endParaRPr>
          </a:p>
          <a:p>
            <a:pPr marL="1143000" lvl="1">
              <a:buFont typeface="Arial,Sans-Serif" panose="020B0604020202020204" pitchFamily="34" charset="0"/>
              <a:buChar char="•"/>
            </a:pPr>
            <a:r>
              <a:rPr lang="en-CA" b="1">
                <a:ea typeface="+mj-lt"/>
                <a:cs typeface="+mj-lt"/>
              </a:rPr>
              <a:t>Aggregate data</a:t>
            </a:r>
            <a:r>
              <a:rPr lang="en-CA">
                <a:ea typeface="+mj-lt"/>
                <a:cs typeface="+mj-lt"/>
              </a:rPr>
              <a:t>: Researchers can no longer make connections between traits </a:t>
            </a:r>
          </a:p>
          <a:p>
            <a:pPr marL="1600200" lvl="2">
              <a:buFont typeface="Arial,Sans-Serif" panose="020B0604020202020204" pitchFamily="34" charset="0"/>
              <a:buChar char="•"/>
            </a:pPr>
            <a:r>
              <a:rPr lang="en-CA">
                <a:ea typeface="+mj-lt"/>
                <a:cs typeface="+mj-lt"/>
              </a:rPr>
              <a:t>Example: The Global Estimates of Modern Slavery</a:t>
            </a:r>
            <a:endParaRPr lang="en-CA">
              <a:cs typeface="Calibri Light"/>
            </a:endParaRPr>
          </a:p>
          <a:p>
            <a:pPr marL="1143000" lvl="1">
              <a:buFont typeface="Arial,Sans-Serif" panose="020B0604020202020204" pitchFamily="34" charset="0"/>
              <a:buChar char="•"/>
            </a:pPr>
            <a:r>
              <a:rPr lang="en-CA" b="1">
                <a:ea typeface="+mj-lt"/>
                <a:cs typeface="+mj-lt"/>
              </a:rPr>
              <a:t>K-anonymized data</a:t>
            </a:r>
            <a:r>
              <a:rPr lang="en-CA">
                <a:ea typeface="+mj-lt"/>
                <a:cs typeface="+mj-lt"/>
              </a:rPr>
              <a:t>: The redaction of outliers can lead to significant data loss </a:t>
            </a:r>
            <a:endParaRPr lang="en-US">
              <a:ea typeface="+mj-lt"/>
              <a:cs typeface="+mj-lt"/>
            </a:endParaRPr>
          </a:p>
          <a:p>
            <a:pPr marL="1600200" lvl="2">
              <a:buFont typeface="Arial,Sans-Serif" panose="020B0604020202020204" pitchFamily="34" charset="0"/>
              <a:buChar char="•"/>
            </a:pPr>
            <a:r>
              <a:rPr lang="en-CA">
                <a:ea typeface="+mj-lt"/>
                <a:cs typeface="+mj-lt"/>
              </a:rPr>
              <a:t>Example: CTDC data pre-2021</a:t>
            </a:r>
            <a:endParaRPr lang="en-US">
              <a:ea typeface="+mj-lt"/>
              <a:cs typeface="+mj-lt"/>
            </a:endParaRPr>
          </a:p>
        </p:txBody>
      </p:sp>
    </p:spTree>
    <p:extLst>
      <p:ext uri="{BB962C8B-B14F-4D97-AF65-F5344CB8AC3E}">
        <p14:creationId xmlns:p14="http://schemas.microsoft.com/office/powerpoint/2010/main" val="270789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0190-D1C7-06D5-CBB4-6F1053E79A86}"/>
              </a:ext>
            </a:extLst>
          </p:cNvPr>
          <p:cNvSpPr>
            <a:spLocks noGrp="1"/>
          </p:cNvSpPr>
          <p:nvPr>
            <p:ph type="title"/>
          </p:nvPr>
        </p:nvSpPr>
        <p:spPr/>
        <p:txBody>
          <a:bodyPr>
            <a:normAutofit fontScale="90000"/>
          </a:bodyPr>
          <a:lstStyle/>
          <a:p>
            <a:r>
              <a:rPr lang="en-GB"/>
              <a:t>Raw Data vs. K-anonymized Data</a:t>
            </a:r>
            <a:br>
              <a:rPr lang="en-GB"/>
            </a:br>
            <a:r>
              <a:rPr lang="en-GB"/>
              <a:t>Example</a:t>
            </a:r>
          </a:p>
        </p:txBody>
      </p:sp>
      <p:graphicFrame>
        <p:nvGraphicFramePr>
          <p:cNvPr id="4" name="Table 4">
            <a:extLst>
              <a:ext uri="{FF2B5EF4-FFF2-40B4-BE49-F238E27FC236}">
                <a16:creationId xmlns:a16="http://schemas.microsoft.com/office/drawing/2014/main" id="{780E4CE3-88B8-7ABE-143A-8CED9BE0AB20}"/>
              </a:ext>
            </a:extLst>
          </p:cNvPr>
          <p:cNvGraphicFramePr>
            <a:graphicFrameLocks noGrp="1"/>
          </p:cNvGraphicFramePr>
          <p:nvPr>
            <p:ph sz="half" idx="10"/>
          </p:nvPr>
        </p:nvGraphicFramePr>
        <p:xfrm>
          <a:off x="856618" y="2448262"/>
          <a:ext cx="3993174" cy="3200400"/>
        </p:xfrm>
        <a:graphic>
          <a:graphicData uri="http://schemas.openxmlformats.org/drawingml/2006/table">
            <a:tbl>
              <a:tblPr firstRow="1" bandRow="1">
                <a:tableStyleId>{5C22544A-7EE6-4342-B048-85BDC9FD1C3A}</a:tableStyleId>
              </a:tblPr>
              <a:tblGrid>
                <a:gridCol w="1145802">
                  <a:extLst>
                    <a:ext uri="{9D8B030D-6E8A-4147-A177-3AD203B41FA5}">
                      <a16:colId xmlns:a16="http://schemas.microsoft.com/office/drawing/2014/main" val="3566791641"/>
                    </a:ext>
                  </a:extLst>
                </a:gridCol>
                <a:gridCol w="717631">
                  <a:extLst>
                    <a:ext uri="{9D8B030D-6E8A-4147-A177-3AD203B41FA5}">
                      <a16:colId xmlns:a16="http://schemas.microsoft.com/office/drawing/2014/main" val="830242034"/>
                    </a:ext>
                  </a:extLst>
                </a:gridCol>
                <a:gridCol w="2129741">
                  <a:extLst>
                    <a:ext uri="{9D8B030D-6E8A-4147-A177-3AD203B41FA5}">
                      <a16:colId xmlns:a16="http://schemas.microsoft.com/office/drawing/2014/main" val="2252441164"/>
                    </a:ext>
                  </a:extLst>
                </a:gridCol>
              </a:tblGrid>
              <a:tr h="370840">
                <a:tc>
                  <a:txBody>
                    <a:bodyPr/>
                    <a:lstStyle/>
                    <a:p>
                      <a:r>
                        <a:rPr lang="en-GB" sz="2400"/>
                        <a:t>Gender</a:t>
                      </a:r>
                    </a:p>
                  </a:txBody>
                  <a:tcPr/>
                </a:tc>
                <a:tc>
                  <a:txBody>
                    <a:bodyPr/>
                    <a:lstStyle/>
                    <a:p>
                      <a:r>
                        <a:rPr lang="en-GB" sz="2400"/>
                        <a:t>Age</a:t>
                      </a:r>
                    </a:p>
                  </a:txBody>
                  <a:tcPr/>
                </a:tc>
                <a:tc>
                  <a:txBody>
                    <a:bodyPr/>
                    <a:lstStyle/>
                    <a:p>
                      <a:r>
                        <a:rPr lang="en-GB" sz="2400" err="1"/>
                        <a:t>isForcedLabour</a:t>
                      </a:r>
                      <a:endParaRPr lang="en-GB" sz="2400"/>
                    </a:p>
                  </a:txBody>
                  <a:tcPr/>
                </a:tc>
                <a:extLst>
                  <a:ext uri="{0D108BD9-81ED-4DB2-BD59-A6C34878D82A}">
                    <a16:rowId xmlns:a16="http://schemas.microsoft.com/office/drawing/2014/main" val="4014021575"/>
                  </a:ext>
                </a:extLst>
              </a:tr>
              <a:tr h="370840">
                <a:tc>
                  <a:txBody>
                    <a:bodyPr/>
                    <a:lstStyle/>
                    <a:p>
                      <a:r>
                        <a:rPr lang="en-GB" sz="2400"/>
                        <a:t>Female</a:t>
                      </a:r>
                    </a:p>
                  </a:txBody>
                  <a:tcPr/>
                </a:tc>
                <a:tc>
                  <a:txBody>
                    <a:bodyPr/>
                    <a:lstStyle/>
                    <a:p>
                      <a:r>
                        <a:rPr lang="en-GB" sz="2400"/>
                        <a:t>19</a:t>
                      </a:r>
                    </a:p>
                  </a:txBody>
                  <a:tcPr/>
                </a:tc>
                <a:tc>
                  <a:txBody>
                    <a:bodyPr/>
                    <a:lstStyle/>
                    <a:p>
                      <a:r>
                        <a:rPr lang="en-GB" sz="2400"/>
                        <a:t>1</a:t>
                      </a:r>
                    </a:p>
                  </a:txBody>
                  <a:tcPr/>
                </a:tc>
                <a:extLst>
                  <a:ext uri="{0D108BD9-81ED-4DB2-BD59-A6C34878D82A}">
                    <a16:rowId xmlns:a16="http://schemas.microsoft.com/office/drawing/2014/main" val="1982024441"/>
                  </a:ext>
                </a:extLst>
              </a:tr>
              <a:tr h="370840">
                <a:tc>
                  <a:txBody>
                    <a:bodyPr/>
                    <a:lstStyle/>
                    <a:p>
                      <a:r>
                        <a:rPr lang="en-GB" sz="2400"/>
                        <a:t>Male</a:t>
                      </a:r>
                    </a:p>
                  </a:txBody>
                  <a:tcPr/>
                </a:tc>
                <a:tc>
                  <a:txBody>
                    <a:bodyPr/>
                    <a:lstStyle/>
                    <a:p>
                      <a:r>
                        <a:rPr lang="en-GB" sz="2400"/>
                        <a:t>18</a:t>
                      </a:r>
                    </a:p>
                  </a:txBody>
                  <a:tcPr/>
                </a:tc>
                <a:tc>
                  <a:txBody>
                    <a:bodyPr/>
                    <a:lstStyle/>
                    <a:p>
                      <a:r>
                        <a:rPr lang="en-GB" sz="2400"/>
                        <a:t>1</a:t>
                      </a:r>
                    </a:p>
                  </a:txBody>
                  <a:tcPr/>
                </a:tc>
                <a:extLst>
                  <a:ext uri="{0D108BD9-81ED-4DB2-BD59-A6C34878D82A}">
                    <a16:rowId xmlns:a16="http://schemas.microsoft.com/office/drawing/2014/main" val="2460776437"/>
                  </a:ext>
                </a:extLst>
              </a:tr>
              <a:tr h="370840">
                <a:tc>
                  <a:txBody>
                    <a:bodyPr/>
                    <a:lstStyle/>
                    <a:p>
                      <a:r>
                        <a:rPr lang="en-GB" sz="2400"/>
                        <a:t>Male</a:t>
                      </a:r>
                    </a:p>
                  </a:txBody>
                  <a:tcPr/>
                </a:tc>
                <a:tc>
                  <a:txBody>
                    <a:bodyPr/>
                    <a:lstStyle/>
                    <a:p>
                      <a:r>
                        <a:rPr lang="en-GB" sz="2400"/>
                        <a:t>20</a:t>
                      </a:r>
                    </a:p>
                  </a:txBody>
                  <a:tcPr/>
                </a:tc>
                <a:tc>
                  <a:txBody>
                    <a:bodyPr/>
                    <a:lstStyle/>
                    <a:p>
                      <a:r>
                        <a:rPr lang="en-GB" sz="2400"/>
                        <a:t>1</a:t>
                      </a:r>
                    </a:p>
                  </a:txBody>
                  <a:tcPr/>
                </a:tc>
                <a:extLst>
                  <a:ext uri="{0D108BD9-81ED-4DB2-BD59-A6C34878D82A}">
                    <a16:rowId xmlns:a16="http://schemas.microsoft.com/office/drawing/2014/main" val="83763750"/>
                  </a:ext>
                </a:extLst>
              </a:tr>
              <a:tr h="370840">
                <a:tc>
                  <a:txBody>
                    <a:bodyPr/>
                    <a:lstStyle/>
                    <a:p>
                      <a:r>
                        <a:rPr lang="en-GB" sz="2400"/>
                        <a:t>Male</a:t>
                      </a:r>
                    </a:p>
                  </a:txBody>
                  <a:tcPr/>
                </a:tc>
                <a:tc>
                  <a:txBody>
                    <a:bodyPr/>
                    <a:lstStyle/>
                    <a:p>
                      <a:r>
                        <a:rPr lang="en-GB" sz="2400"/>
                        <a:t>37</a:t>
                      </a:r>
                    </a:p>
                  </a:txBody>
                  <a:tcPr/>
                </a:tc>
                <a:tc>
                  <a:txBody>
                    <a:bodyPr/>
                    <a:lstStyle/>
                    <a:p>
                      <a:endParaRPr lang="en-GB" sz="2400"/>
                    </a:p>
                  </a:txBody>
                  <a:tcPr/>
                </a:tc>
                <a:extLst>
                  <a:ext uri="{0D108BD9-81ED-4DB2-BD59-A6C34878D82A}">
                    <a16:rowId xmlns:a16="http://schemas.microsoft.com/office/drawing/2014/main" val="4009093732"/>
                  </a:ext>
                </a:extLst>
              </a:tr>
              <a:tr h="370840">
                <a:tc>
                  <a:txBody>
                    <a:bodyPr/>
                    <a:lstStyle/>
                    <a:p>
                      <a:r>
                        <a:rPr lang="en-GB" sz="2400"/>
                        <a:t>Female</a:t>
                      </a:r>
                    </a:p>
                  </a:txBody>
                  <a:tcPr/>
                </a:tc>
                <a:tc>
                  <a:txBody>
                    <a:bodyPr/>
                    <a:lstStyle/>
                    <a:p>
                      <a:r>
                        <a:rPr lang="en-GB" sz="2400"/>
                        <a:t>35</a:t>
                      </a:r>
                    </a:p>
                  </a:txBody>
                  <a:tcPr/>
                </a:tc>
                <a:tc>
                  <a:txBody>
                    <a:bodyPr/>
                    <a:lstStyle/>
                    <a:p>
                      <a:endParaRPr lang="en-GB" sz="2400"/>
                    </a:p>
                  </a:txBody>
                  <a:tcPr/>
                </a:tc>
                <a:extLst>
                  <a:ext uri="{0D108BD9-81ED-4DB2-BD59-A6C34878D82A}">
                    <a16:rowId xmlns:a16="http://schemas.microsoft.com/office/drawing/2014/main" val="957164583"/>
                  </a:ext>
                </a:extLst>
              </a:tr>
              <a:tr h="370840">
                <a:tc>
                  <a:txBody>
                    <a:bodyPr/>
                    <a:lstStyle/>
                    <a:p>
                      <a:r>
                        <a:rPr lang="en-GB" sz="2400"/>
                        <a:t>Female</a:t>
                      </a:r>
                    </a:p>
                  </a:txBody>
                  <a:tcPr/>
                </a:tc>
                <a:tc>
                  <a:txBody>
                    <a:bodyPr/>
                    <a:lstStyle/>
                    <a:p>
                      <a:r>
                        <a:rPr lang="en-GB" sz="2400"/>
                        <a:t>31</a:t>
                      </a:r>
                    </a:p>
                  </a:txBody>
                  <a:tcPr/>
                </a:tc>
                <a:tc>
                  <a:txBody>
                    <a:bodyPr/>
                    <a:lstStyle/>
                    <a:p>
                      <a:endParaRPr lang="en-GB" sz="2400"/>
                    </a:p>
                  </a:txBody>
                  <a:tcPr/>
                </a:tc>
                <a:extLst>
                  <a:ext uri="{0D108BD9-81ED-4DB2-BD59-A6C34878D82A}">
                    <a16:rowId xmlns:a16="http://schemas.microsoft.com/office/drawing/2014/main" val="4242143116"/>
                  </a:ext>
                </a:extLst>
              </a:tr>
            </a:tbl>
          </a:graphicData>
        </a:graphic>
      </p:graphicFrame>
      <p:sp>
        <p:nvSpPr>
          <p:cNvPr id="6" name="Text Placeholder 2">
            <a:extLst>
              <a:ext uri="{FF2B5EF4-FFF2-40B4-BE49-F238E27FC236}">
                <a16:creationId xmlns:a16="http://schemas.microsoft.com/office/drawing/2014/main" id="{C1F0F8D3-5199-11DA-2D8C-ADB96C532F67}"/>
              </a:ext>
            </a:extLst>
          </p:cNvPr>
          <p:cNvSpPr txBox="1">
            <a:spLocks/>
          </p:cNvSpPr>
          <p:nvPr/>
        </p:nvSpPr>
        <p:spPr>
          <a:xfrm>
            <a:off x="839788" y="1802747"/>
            <a:ext cx="4858485"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a:t>Raw Data</a:t>
            </a:r>
          </a:p>
        </p:txBody>
      </p:sp>
      <p:sp>
        <p:nvSpPr>
          <p:cNvPr id="7" name="Text Placeholder 2">
            <a:extLst>
              <a:ext uri="{FF2B5EF4-FFF2-40B4-BE49-F238E27FC236}">
                <a16:creationId xmlns:a16="http://schemas.microsoft.com/office/drawing/2014/main" id="{760E0AFB-269C-70F8-D004-439355C50C49}"/>
              </a:ext>
            </a:extLst>
          </p:cNvPr>
          <p:cNvSpPr txBox="1">
            <a:spLocks/>
          </p:cNvSpPr>
          <p:nvPr/>
        </p:nvSpPr>
        <p:spPr>
          <a:xfrm>
            <a:off x="5952212" y="1822993"/>
            <a:ext cx="4858485"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a:t>K-anonymized Data (</a:t>
            </a:r>
            <a:r>
              <a:rPr lang="en-GB" sz="3200" i="1"/>
              <a:t>k</a:t>
            </a:r>
            <a:r>
              <a:rPr lang="en-GB" sz="3200"/>
              <a:t> = 2)</a:t>
            </a:r>
          </a:p>
        </p:txBody>
      </p:sp>
      <p:sp>
        <p:nvSpPr>
          <p:cNvPr id="9" name="Right Arrow 8">
            <a:extLst>
              <a:ext uri="{FF2B5EF4-FFF2-40B4-BE49-F238E27FC236}">
                <a16:creationId xmlns:a16="http://schemas.microsoft.com/office/drawing/2014/main" id="{F5E35D88-6821-6951-01EA-13EC63C0DA38}"/>
              </a:ext>
            </a:extLst>
          </p:cNvPr>
          <p:cNvSpPr/>
          <p:nvPr/>
        </p:nvSpPr>
        <p:spPr>
          <a:xfrm>
            <a:off x="2930607" y="1552509"/>
            <a:ext cx="2934125" cy="976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latin typeface="+mj-lt"/>
              </a:rPr>
              <a:t>Anonymization</a:t>
            </a:r>
          </a:p>
        </p:txBody>
      </p:sp>
      <p:graphicFrame>
        <p:nvGraphicFramePr>
          <p:cNvPr id="12" name="Table 4">
            <a:extLst>
              <a:ext uri="{FF2B5EF4-FFF2-40B4-BE49-F238E27FC236}">
                <a16:creationId xmlns:a16="http://schemas.microsoft.com/office/drawing/2014/main" id="{58EA8CDB-B8E0-396D-FC3E-927B28EEC006}"/>
              </a:ext>
            </a:extLst>
          </p:cNvPr>
          <p:cNvGraphicFramePr>
            <a:graphicFrameLocks/>
          </p:cNvGraphicFramePr>
          <p:nvPr/>
        </p:nvGraphicFramePr>
        <p:xfrm>
          <a:off x="5952212" y="2448262"/>
          <a:ext cx="5400000" cy="3200400"/>
        </p:xfrm>
        <a:graphic>
          <a:graphicData uri="http://schemas.openxmlformats.org/drawingml/2006/table">
            <a:tbl>
              <a:tblPr firstRow="1" bandRow="1">
                <a:tableStyleId>{5C22544A-7EE6-4342-B048-85BDC9FD1C3A}</a:tableStyleId>
              </a:tblPr>
              <a:tblGrid>
                <a:gridCol w="1134320">
                  <a:extLst>
                    <a:ext uri="{9D8B030D-6E8A-4147-A177-3AD203B41FA5}">
                      <a16:colId xmlns:a16="http://schemas.microsoft.com/office/drawing/2014/main" val="3566791641"/>
                    </a:ext>
                  </a:extLst>
                </a:gridCol>
                <a:gridCol w="1565680">
                  <a:extLst>
                    <a:ext uri="{9D8B030D-6E8A-4147-A177-3AD203B41FA5}">
                      <a16:colId xmlns:a16="http://schemas.microsoft.com/office/drawing/2014/main" val="830242034"/>
                    </a:ext>
                  </a:extLst>
                </a:gridCol>
                <a:gridCol w="2124143">
                  <a:extLst>
                    <a:ext uri="{9D8B030D-6E8A-4147-A177-3AD203B41FA5}">
                      <a16:colId xmlns:a16="http://schemas.microsoft.com/office/drawing/2014/main" val="2252441164"/>
                    </a:ext>
                  </a:extLst>
                </a:gridCol>
                <a:gridCol w="575857">
                  <a:extLst>
                    <a:ext uri="{9D8B030D-6E8A-4147-A177-3AD203B41FA5}">
                      <a16:colId xmlns:a16="http://schemas.microsoft.com/office/drawing/2014/main" val="2777882454"/>
                    </a:ext>
                  </a:extLst>
                </a:gridCol>
              </a:tblGrid>
              <a:tr h="370840">
                <a:tc>
                  <a:txBody>
                    <a:bodyPr/>
                    <a:lstStyle/>
                    <a:p>
                      <a:r>
                        <a:rPr lang="en-GB" sz="2400"/>
                        <a:t>Gender</a:t>
                      </a:r>
                    </a:p>
                  </a:txBody>
                  <a:tcPr/>
                </a:tc>
                <a:tc>
                  <a:txBody>
                    <a:bodyPr/>
                    <a:lstStyle/>
                    <a:p>
                      <a:r>
                        <a:rPr lang="en-GB" sz="2400" err="1"/>
                        <a:t>AgeBroad</a:t>
                      </a:r>
                      <a:endParaRPr lang="en-GB" sz="2400"/>
                    </a:p>
                  </a:txBody>
                  <a:tcPr/>
                </a:tc>
                <a:tc>
                  <a:txBody>
                    <a:bodyPr/>
                    <a:lstStyle/>
                    <a:p>
                      <a:r>
                        <a:rPr lang="en-GB" sz="2400" err="1"/>
                        <a:t>isForcedLabour</a:t>
                      </a:r>
                      <a:endParaRPr lang="en-GB" sz="2400"/>
                    </a:p>
                  </a:txBody>
                  <a:tcPr/>
                </a:tc>
                <a:tc>
                  <a:txBody>
                    <a:bodyPr/>
                    <a:lstStyle/>
                    <a:p>
                      <a:r>
                        <a:rPr lang="en-GB" sz="2400" i="1"/>
                        <a:t>k</a:t>
                      </a:r>
                    </a:p>
                  </a:txBody>
                  <a:tcPr/>
                </a:tc>
                <a:extLst>
                  <a:ext uri="{0D108BD9-81ED-4DB2-BD59-A6C34878D82A}">
                    <a16:rowId xmlns:a16="http://schemas.microsoft.com/office/drawing/2014/main" val="4014021575"/>
                  </a:ext>
                </a:extLst>
              </a:tr>
              <a:tr h="370840">
                <a:tc>
                  <a:txBody>
                    <a:bodyPr/>
                    <a:lstStyle/>
                    <a:p>
                      <a:r>
                        <a:rPr lang="en-GB" sz="2400"/>
                        <a:t>Female</a:t>
                      </a:r>
                    </a:p>
                  </a:txBody>
                  <a:tcPr>
                    <a:solidFill>
                      <a:srgbClr val="52A5A1"/>
                    </a:solidFill>
                  </a:tcPr>
                </a:tc>
                <a:tc>
                  <a:txBody>
                    <a:bodyPr/>
                    <a:lstStyle/>
                    <a:p>
                      <a:r>
                        <a:rPr lang="en-GB" sz="2400"/>
                        <a:t>18–20</a:t>
                      </a:r>
                    </a:p>
                  </a:txBody>
                  <a:tcPr>
                    <a:solidFill>
                      <a:srgbClr val="52A5A1"/>
                    </a:solidFill>
                  </a:tcPr>
                </a:tc>
                <a:tc>
                  <a:txBody>
                    <a:bodyPr/>
                    <a:lstStyle/>
                    <a:p>
                      <a:r>
                        <a:rPr lang="en-GB" sz="2400"/>
                        <a:t>1</a:t>
                      </a:r>
                    </a:p>
                  </a:txBody>
                  <a:tcPr>
                    <a:solidFill>
                      <a:srgbClr val="52A5A1"/>
                    </a:solidFill>
                  </a:tcPr>
                </a:tc>
                <a:tc>
                  <a:txBody>
                    <a:bodyPr/>
                    <a:lstStyle/>
                    <a:p>
                      <a:r>
                        <a:rPr lang="en-GB" sz="2400"/>
                        <a:t>1</a:t>
                      </a:r>
                    </a:p>
                  </a:txBody>
                  <a:tcPr>
                    <a:solidFill>
                      <a:srgbClr val="52A5A1"/>
                    </a:solidFill>
                  </a:tcPr>
                </a:tc>
                <a:extLst>
                  <a:ext uri="{0D108BD9-81ED-4DB2-BD59-A6C34878D82A}">
                    <a16:rowId xmlns:a16="http://schemas.microsoft.com/office/drawing/2014/main" val="1982024441"/>
                  </a:ext>
                </a:extLst>
              </a:tr>
              <a:tr h="370840">
                <a:tc>
                  <a:txBody>
                    <a:bodyPr/>
                    <a:lstStyle/>
                    <a:p>
                      <a:r>
                        <a:rPr lang="en-GB" sz="2400"/>
                        <a:t>Male</a:t>
                      </a:r>
                    </a:p>
                  </a:txBody>
                  <a:tcPr>
                    <a:solidFill>
                      <a:srgbClr val="FF9300"/>
                    </a:solidFill>
                  </a:tcPr>
                </a:tc>
                <a:tc>
                  <a:txBody>
                    <a:bodyPr/>
                    <a:lstStyle/>
                    <a:p>
                      <a:r>
                        <a:rPr lang="en-GB" sz="2400"/>
                        <a:t>18–20</a:t>
                      </a:r>
                    </a:p>
                  </a:txBody>
                  <a:tcPr>
                    <a:solidFill>
                      <a:srgbClr val="FF9300"/>
                    </a:solidFill>
                  </a:tcPr>
                </a:tc>
                <a:tc>
                  <a:txBody>
                    <a:bodyPr/>
                    <a:lstStyle/>
                    <a:p>
                      <a:r>
                        <a:rPr lang="en-GB" sz="2400"/>
                        <a:t>1</a:t>
                      </a:r>
                    </a:p>
                  </a:txBody>
                  <a:tcPr>
                    <a:solidFill>
                      <a:srgbClr val="FF9300"/>
                    </a:solidFill>
                  </a:tcPr>
                </a:tc>
                <a:tc>
                  <a:txBody>
                    <a:bodyPr/>
                    <a:lstStyle/>
                    <a:p>
                      <a:r>
                        <a:rPr lang="en-GB" sz="2400"/>
                        <a:t>2</a:t>
                      </a:r>
                    </a:p>
                  </a:txBody>
                  <a:tcPr>
                    <a:solidFill>
                      <a:srgbClr val="FF9300"/>
                    </a:solidFill>
                  </a:tcPr>
                </a:tc>
                <a:extLst>
                  <a:ext uri="{0D108BD9-81ED-4DB2-BD59-A6C34878D82A}">
                    <a16:rowId xmlns:a16="http://schemas.microsoft.com/office/drawing/2014/main" val="2460776437"/>
                  </a:ext>
                </a:extLst>
              </a:tr>
              <a:tr h="370840">
                <a:tc>
                  <a:txBody>
                    <a:bodyPr/>
                    <a:lstStyle/>
                    <a:p>
                      <a:r>
                        <a:rPr lang="en-GB" sz="2400"/>
                        <a:t>Male</a:t>
                      </a:r>
                    </a:p>
                  </a:txBody>
                  <a:tcPr>
                    <a:solidFill>
                      <a:srgbClr val="FF9300"/>
                    </a:solidFill>
                  </a:tcPr>
                </a:tc>
                <a:tc>
                  <a:txBody>
                    <a:bodyPr/>
                    <a:lstStyle/>
                    <a:p>
                      <a:r>
                        <a:rPr lang="en-GB" sz="2400"/>
                        <a:t>18–20</a:t>
                      </a:r>
                    </a:p>
                  </a:txBody>
                  <a:tcPr>
                    <a:solidFill>
                      <a:srgbClr val="FF9300"/>
                    </a:solidFill>
                  </a:tcPr>
                </a:tc>
                <a:tc>
                  <a:txBody>
                    <a:bodyPr/>
                    <a:lstStyle/>
                    <a:p>
                      <a:r>
                        <a:rPr lang="en-GB" sz="2400"/>
                        <a:t>1</a:t>
                      </a:r>
                    </a:p>
                  </a:txBody>
                  <a:tcPr>
                    <a:solidFill>
                      <a:srgbClr val="FF9300"/>
                    </a:solidFill>
                  </a:tcPr>
                </a:tc>
                <a:tc>
                  <a:txBody>
                    <a:bodyPr/>
                    <a:lstStyle/>
                    <a:p>
                      <a:r>
                        <a:rPr lang="en-GB" sz="2400"/>
                        <a:t>2</a:t>
                      </a:r>
                    </a:p>
                  </a:txBody>
                  <a:tcPr>
                    <a:solidFill>
                      <a:srgbClr val="FF9300"/>
                    </a:solidFill>
                  </a:tcPr>
                </a:tc>
                <a:extLst>
                  <a:ext uri="{0D108BD9-81ED-4DB2-BD59-A6C34878D82A}">
                    <a16:rowId xmlns:a16="http://schemas.microsoft.com/office/drawing/2014/main" val="83763750"/>
                  </a:ext>
                </a:extLst>
              </a:tr>
              <a:tr h="370840">
                <a:tc>
                  <a:txBody>
                    <a:bodyPr/>
                    <a:lstStyle/>
                    <a:p>
                      <a:r>
                        <a:rPr lang="en-GB" sz="2400"/>
                        <a:t>Male</a:t>
                      </a:r>
                    </a:p>
                  </a:txBody>
                  <a:tcPr>
                    <a:solidFill>
                      <a:schemeClr val="accent6">
                        <a:lumMod val="40000"/>
                        <a:lumOff val="60000"/>
                      </a:schemeClr>
                    </a:solidFill>
                  </a:tcPr>
                </a:tc>
                <a:tc>
                  <a:txBody>
                    <a:bodyPr/>
                    <a:lstStyle/>
                    <a:p>
                      <a:r>
                        <a:rPr lang="en-GB" sz="2400"/>
                        <a:t>30–38</a:t>
                      </a:r>
                    </a:p>
                  </a:txBody>
                  <a:tcPr>
                    <a:solidFill>
                      <a:schemeClr val="accent6">
                        <a:lumMod val="40000"/>
                        <a:lumOff val="60000"/>
                      </a:schemeClr>
                    </a:solidFill>
                  </a:tcPr>
                </a:tc>
                <a:tc>
                  <a:txBody>
                    <a:bodyPr/>
                    <a:lstStyle/>
                    <a:p>
                      <a:endParaRPr lang="en-GB" sz="2400"/>
                    </a:p>
                  </a:txBody>
                  <a:tcPr>
                    <a:solidFill>
                      <a:schemeClr val="accent6">
                        <a:lumMod val="40000"/>
                        <a:lumOff val="60000"/>
                      </a:schemeClr>
                    </a:solidFill>
                  </a:tcPr>
                </a:tc>
                <a:tc>
                  <a:txBody>
                    <a:bodyPr/>
                    <a:lstStyle/>
                    <a:p>
                      <a:r>
                        <a:rPr lang="en-GB" sz="2400"/>
                        <a:t>1</a:t>
                      </a:r>
                    </a:p>
                  </a:txBody>
                  <a:tcPr>
                    <a:solidFill>
                      <a:schemeClr val="accent6">
                        <a:lumMod val="40000"/>
                        <a:lumOff val="60000"/>
                      </a:schemeClr>
                    </a:solidFill>
                  </a:tcPr>
                </a:tc>
                <a:extLst>
                  <a:ext uri="{0D108BD9-81ED-4DB2-BD59-A6C34878D82A}">
                    <a16:rowId xmlns:a16="http://schemas.microsoft.com/office/drawing/2014/main" val="4009093732"/>
                  </a:ext>
                </a:extLst>
              </a:tr>
              <a:tr h="370840">
                <a:tc>
                  <a:txBody>
                    <a:bodyPr/>
                    <a:lstStyle/>
                    <a:p>
                      <a:r>
                        <a:rPr lang="en-GB" sz="2400"/>
                        <a:t>Female</a:t>
                      </a:r>
                    </a:p>
                  </a:txBody>
                  <a:tcPr>
                    <a:solidFill>
                      <a:srgbClr val="929292"/>
                    </a:solidFill>
                  </a:tcPr>
                </a:tc>
                <a:tc>
                  <a:txBody>
                    <a:bodyPr/>
                    <a:lstStyle/>
                    <a:p>
                      <a:r>
                        <a:rPr lang="en-GB" sz="2400"/>
                        <a:t>30–38</a:t>
                      </a:r>
                    </a:p>
                  </a:txBody>
                  <a:tcPr>
                    <a:solidFill>
                      <a:srgbClr val="929292"/>
                    </a:solidFill>
                  </a:tcPr>
                </a:tc>
                <a:tc>
                  <a:txBody>
                    <a:bodyPr/>
                    <a:lstStyle/>
                    <a:p>
                      <a:endParaRPr lang="en-GB" sz="2400"/>
                    </a:p>
                  </a:txBody>
                  <a:tcPr>
                    <a:solidFill>
                      <a:srgbClr val="929292"/>
                    </a:solidFill>
                  </a:tcPr>
                </a:tc>
                <a:tc>
                  <a:txBody>
                    <a:bodyPr/>
                    <a:lstStyle/>
                    <a:p>
                      <a:r>
                        <a:rPr lang="en-GB" sz="2400"/>
                        <a:t>2</a:t>
                      </a:r>
                    </a:p>
                  </a:txBody>
                  <a:tcPr>
                    <a:solidFill>
                      <a:srgbClr val="929292"/>
                    </a:solidFill>
                  </a:tcPr>
                </a:tc>
                <a:extLst>
                  <a:ext uri="{0D108BD9-81ED-4DB2-BD59-A6C34878D82A}">
                    <a16:rowId xmlns:a16="http://schemas.microsoft.com/office/drawing/2014/main" val="957164583"/>
                  </a:ext>
                </a:extLst>
              </a:tr>
              <a:tr h="370840">
                <a:tc>
                  <a:txBody>
                    <a:bodyPr/>
                    <a:lstStyle/>
                    <a:p>
                      <a:r>
                        <a:rPr lang="en-GB" sz="2400"/>
                        <a:t>Female</a:t>
                      </a:r>
                    </a:p>
                  </a:txBody>
                  <a:tcPr>
                    <a:solidFill>
                      <a:srgbClr val="929292"/>
                    </a:solidFill>
                  </a:tcPr>
                </a:tc>
                <a:tc>
                  <a:txBody>
                    <a:bodyPr/>
                    <a:lstStyle/>
                    <a:p>
                      <a:r>
                        <a:rPr lang="en-GB" sz="2400"/>
                        <a:t>30–38</a:t>
                      </a:r>
                    </a:p>
                  </a:txBody>
                  <a:tcPr>
                    <a:solidFill>
                      <a:srgbClr val="929292"/>
                    </a:solidFill>
                  </a:tcPr>
                </a:tc>
                <a:tc>
                  <a:txBody>
                    <a:bodyPr/>
                    <a:lstStyle/>
                    <a:p>
                      <a:endParaRPr lang="en-GB" sz="2400"/>
                    </a:p>
                  </a:txBody>
                  <a:tcPr>
                    <a:solidFill>
                      <a:srgbClr val="929292"/>
                    </a:solidFill>
                  </a:tcPr>
                </a:tc>
                <a:tc>
                  <a:txBody>
                    <a:bodyPr/>
                    <a:lstStyle/>
                    <a:p>
                      <a:r>
                        <a:rPr lang="en-GB" sz="2400"/>
                        <a:t>2</a:t>
                      </a:r>
                    </a:p>
                  </a:txBody>
                  <a:tcPr>
                    <a:solidFill>
                      <a:srgbClr val="929292"/>
                    </a:solidFill>
                  </a:tcPr>
                </a:tc>
                <a:extLst>
                  <a:ext uri="{0D108BD9-81ED-4DB2-BD59-A6C34878D82A}">
                    <a16:rowId xmlns:a16="http://schemas.microsoft.com/office/drawing/2014/main" val="4242143116"/>
                  </a:ext>
                </a:extLst>
              </a:tr>
            </a:tbl>
          </a:graphicData>
        </a:graphic>
      </p:graphicFrame>
    </p:spTree>
    <p:extLst>
      <p:ext uri="{BB962C8B-B14F-4D97-AF65-F5344CB8AC3E}">
        <p14:creationId xmlns:p14="http://schemas.microsoft.com/office/powerpoint/2010/main" val="109194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0190-D1C7-06D5-CBB4-6F1053E79A86}"/>
              </a:ext>
            </a:extLst>
          </p:cNvPr>
          <p:cNvSpPr>
            <a:spLocks noGrp="1"/>
          </p:cNvSpPr>
          <p:nvPr>
            <p:ph type="title"/>
          </p:nvPr>
        </p:nvSpPr>
        <p:spPr/>
        <p:txBody>
          <a:bodyPr>
            <a:normAutofit fontScale="90000"/>
          </a:bodyPr>
          <a:lstStyle/>
          <a:p>
            <a:r>
              <a:rPr lang="en-GB"/>
              <a:t>Example: Synthetic Data vs. K-anonymized Data</a:t>
            </a:r>
          </a:p>
        </p:txBody>
      </p:sp>
      <p:graphicFrame>
        <p:nvGraphicFramePr>
          <p:cNvPr id="4" name="Table 4">
            <a:extLst>
              <a:ext uri="{FF2B5EF4-FFF2-40B4-BE49-F238E27FC236}">
                <a16:creationId xmlns:a16="http://schemas.microsoft.com/office/drawing/2014/main" id="{780E4CE3-88B8-7ABE-143A-8CED9BE0AB20}"/>
              </a:ext>
            </a:extLst>
          </p:cNvPr>
          <p:cNvGraphicFramePr>
            <a:graphicFrameLocks noGrp="1"/>
          </p:cNvGraphicFramePr>
          <p:nvPr>
            <p:ph sz="half" idx="10"/>
          </p:nvPr>
        </p:nvGraphicFramePr>
        <p:xfrm>
          <a:off x="901145" y="1861632"/>
          <a:ext cx="4715434" cy="4419600"/>
        </p:xfrm>
        <a:graphic>
          <a:graphicData uri="http://schemas.openxmlformats.org/drawingml/2006/table">
            <a:tbl>
              <a:tblPr firstRow="1" bandRow="1">
                <a:tableStyleId>{5C22544A-7EE6-4342-B048-85BDC9FD1C3A}</a:tableStyleId>
              </a:tblPr>
              <a:tblGrid>
                <a:gridCol w="1149158">
                  <a:extLst>
                    <a:ext uri="{9D8B030D-6E8A-4147-A177-3AD203B41FA5}">
                      <a16:colId xmlns:a16="http://schemas.microsoft.com/office/drawing/2014/main" val="3566791641"/>
                    </a:ext>
                  </a:extLst>
                </a:gridCol>
                <a:gridCol w="1460246">
                  <a:extLst>
                    <a:ext uri="{9D8B030D-6E8A-4147-A177-3AD203B41FA5}">
                      <a16:colId xmlns:a16="http://schemas.microsoft.com/office/drawing/2014/main" val="830242034"/>
                    </a:ext>
                  </a:extLst>
                </a:gridCol>
                <a:gridCol w="2106030">
                  <a:extLst>
                    <a:ext uri="{9D8B030D-6E8A-4147-A177-3AD203B41FA5}">
                      <a16:colId xmlns:a16="http://schemas.microsoft.com/office/drawing/2014/main" val="2252441164"/>
                    </a:ext>
                  </a:extLst>
                </a:gridCol>
              </a:tblGrid>
              <a:tr h="425148">
                <a:tc>
                  <a:txBody>
                    <a:bodyPr/>
                    <a:lstStyle/>
                    <a:p>
                      <a:r>
                        <a:rPr lang="en-GB" sz="2300"/>
                        <a:t>Gender</a:t>
                      </a:r>
                    </a:p>
                  </a:txBody>
                  <a:tcPr/>
                </a:tc>
                <a:tc>
                  <a:txBody>
                    <a:bodyPr/>
                    <a:lstStyle/>
                    <a:p>
                      <a:r>
                        <a:rPr lang="en-GB" sz="2300" err="1"/>
                        <a:t>AgeBroad</a:t>
                      </a:r>
                      <a:endParaRPr lang="en-GB" sz="2300"/>
                    </a:p>
                  </a:txBody>
                  <a:tcPr/>
                </a:tc>
                <a:tc>
                  <a:txBody>
                    <a:bodyPr/>
                    <a:lstStyle/>
                    <a:p>
                      <a:r>
                        <a:rPr lang="en-GB" sz="2300" err="1"/>
                        <a:t>isForcedLabour</a:t>
                      </a:r>
                      <a:endParaRPr lang="en-GB" sz="2300"/>
                    </a:p>
                  </a:txBody>
                  <a:tcPr/>
                </a:tc>
                <a:extLst>
                  <a:ext uri="{0D108BD9-81ED-4DB2-BD59-A6C34878D82A}">
                    <a16:rowId xmlns:a16="http://schemas.microsoft.com/office/drawing/2014/main" val="4014021575"/>
                  </a:ext>
                </a:extLst>
              </a:tr>
              <a:tr h="425148">
                <a:tc>
                  <a:txBody>
                    <a:bodyPr/>
                    <a:lstStyle/>
                    <a:p>
                      <a:r>
                        <a:rPr lang="en-GB" sz="2300"/>
                        <a:t>Female</a:t>
                      </a:r>
                    </a:p>
                  </a:txBody>
                  <a:tcPr>
                    <a:solidFill>
                      <a:srgbClr val="52A5A1"/>
                    </a:solidFill>
                  </a:tcPr>
                </a:tc>
                <a:tc>
                  <a:txBody>
                    <a:bodyPr/>
                    <a:lstStyle/>
                    <a:p>
                      <a:endParaRPr lang="en-GB" sz="2300"/>
                    </a:p>
                  </a:txBody>
                  <a:tcPr>
                    <a:solidFill>
                      <a:srgbClr val="52A5A1"/>
                    </a:solidFill>
                  </a:tcPr>
                </a:tc>
                <a:tc>
                  <a:txBody>
                    <a:bodyPr/>
                    <a:lstStyle/>
                    <a:p>
                      <a:endParaRPr lang="en-GB" sz="2300"/>
                    </a:p>
                  </a:txBody>
                  <a:tcPr>
                    <a:solidFill>
                      <a:srgbClr val="52A5A1"/>
                    </a:solidFill>
                  </a:tcPr>
                </a:tc>
                <a:extLst>
                  <a:ext uri="{0D108BD9-81ED-4DB2-BD59-A6C34878D82A}">
                    <a16:rowId xmlns:a16="http://schemas.microsoft.com/office/drawing/2014/main" val="1982024441"/>
                  </a:ext>
                </a:extLst>
              </a:tr>
              <a:tr h="425148">
                <a:tc>
                  <a:txBody>
                    <a:bodyPr/>
                    <a:lstStyle/>
                    <a:p>
                      <a:endParaRPr lang="en-GB" sz="2300"/>
                    </a:p>
                  </a:txBody>
                  <a:tcPr>
                    <a:solidFill>
                      <a:srgbClr val="52A5A1"/>
                    </a:solidFill>
                  </a:tcPr>
                </a:tc>
                <a:tc>
                  <a:txBody>
                    <a:bodyPr/>
                    <a:lstStyle/>
                    <a:p>
                      <a:r>
                        <a:rPr lang="en-GB" sz="2300"/>
                        <a:t>18–20</a:t>
                      </a:r>
                    </a:p>
                  </a:txBody>
                  <a:tcPr>
                    <a:solidFill>
                      <a:srgbClr val="52A5A1"/>
                    </a:solidFill>
                  </a:tcPr>
                </a:tc>
                <a:tc>
                  <a:txBody>
                    <a:bodyPr/>
                    <a:lstStyle/>
                    <a:p>
                      <a:r>
                        <a:rPr lang="en-GB" sz="2300"/>
                        <a:t>1</a:t>
                      </a:r>
                    </a:p>
                  </a:txBody>
                  <a:tcPr>
                    <a:solidFill>
                      <a:srgbClr val="52A5A1"/>
                    </a:solidFill>
                  </a:tcPr>
                </a:tc>
                <a:extLst>
                  <a:ext uri="{0D108BD9-81ED-4DB2-BD59-A6C34878D82A}">
                    <a16:rowId xmlns:a16="http://schemas.microsoft.com/office/drawing/2014/main" val="3247734462"/>
                  </a:ext>
                </a:extLst>
              </a:tr>
              <a:tr h="425148">
                <a:tc>
                  <a:txBody>
                    <a:bodyPr/>
                    <a:lstStyle/>
                    <a:p>
                      <a:r>
                        <a:rPr lang="en-GB" sz="2300"/>
                        <a:t>Male</a:t>
                      </a:r>
                    </a:p>
                  </a:txBody>
                  <a:tcPr>
                    <a:solidFill>
                      <a:schemeClr val="accent6">
                        <a:lumMod val="40000"/>
                        <a:lumOff val="60000"/>
                      </a:schemeClr>
                    </a:solidFill>
                  </a:tcPr>
                </a:tc>
                <a:tc>
                  <a:txBody>
                    <a:bodyPr/>
                    <a:lstStyle/>
                    <a:p>
                      <a:endParaRPr lang="en-GB" sz="2300"/>
                    </a:p>
                  </a:txBody>
                  <a:tcPr>
                    <a:solidFill>
                      <a:schemeClr val="accent6">
                        <a:lumMod val="40000"/>
                        <a:lumOff val="60000"/>
                      </a:schemeClr>
                    </a:solidFill>
                  </a:tcPr>
                </a:tc>
                <a:tc>
                  <a:txBody>
                    <a:bodyPr/>
                    <a:lstStyle/>
                    <a:p>
                      <a:endParaRPr lang="en-GB" sz="2300"/>
                    </a:p>
                  </a:txBody>
                  <a:tcPr>
                    <a:solidFill>
                      <a:schemeClr val="accent6">
                        <a:lumMod val="40000"/>
                        <a:lumOff val="60000"/>
                      </a:schemeClr>
                    </a:solidFill>
                  </a:tcPr>
                </a:tc>
                <a:extLst>
                  <a:ext uri="{0D108BD9-81ED-4DB2-BD59-A6C34878D82A}">
                    <a16:rowId xmlns:a16="http://schemas.microsoft.com/office/drawing/2014/main" val="1071229336"/>
                  </a:ext>
                </a:extLst>
              </a:tr>
              <a:tr h="425148">
                <a:tc>
                  <a:txBody>
                    <a:bodyPr/>
                    <a:lstStyle/>
                    <a:p>
                      <a:endParaRPr lang="en-GB" sz="2300"/>
                    </a:p>
                  </a:txBody>
                  <a:tcPr>
                    <a:solidFill>
                      <a:schemeClr val="accent6">
                        <a:lumMod val="40000"/>
                        <a:lumOff val="60000"/>
                      </a:schemeClr>
                    </a:solidFill>
                  </a:tcPr>
                </a:tc>
                <a:tc>
                  <a:txBody>
                    <a:bodyPr/>
                    <a:lstStyle/>
                    <a:p>
                      <a:r>
                        <a:rPr lang="en-GB" sz="2300"/>
                        <a:t>30-38</a:t>
                      </a:r>
                    </a:p>
                  </a:txBody>
                  <a:tcPr>
                    <a:solidFill>
                      <a:schemeClr val="accent6">
                        <a:lumMod val="40000"/>
                        <a:lumOff val="60000"/>
                      </a:schemeClr>
                    </a:solidFill>
                  </a:tcPr>
                </a:tc>
                <a:tc>
                  <a:txBody>
                    <a:bodyPr/>
                    <a:lstStyle/>
                    <a:p>
                      <a:endParaRPr lang="en-GB" sz="2300"/>
                    </a:p>
                  </a:txBody>
                  <a:tcPr>
                    <a:solidFill>
                      <a:schemeClr val="accent6">
                        <a:lumMod val="40000"/>
                        <a:lumOff val="60000"/>
                      </a:schemeClr>
                    </a:solidFill>
                  </a:tcPr>
                </a:tc>
                <a:extLst>
                  <a:ext uri="{0D108BD9-81ED-4DB2-BD59-A6C34878D82A}">
                    <a16:rowId xmlns:a16="http://schemas.microsoft.com/office/drawing/2014/main" val="114781080"/>
                  </a:ext>
                </a:extLst>
              </a:tr>
              <a:tr h="425148">
                <a:tc>
                  <a:txBody>
                    <a:bodyPr/>
                    <a:lstStyle/>
                    <a:p>
                      <a:endParaRPr lang="en-GB" sz="2300"/>
                    </a:p>
                  </a:txBody>
                  <a:tcPr>
                    <a:solidFill>
                      <a:schemeClr val="accent6">
                        <a:lumMod val="40000"/>
                        <a:lumOff val="60000"/>
                      </a:schemeClr>
                    </a:solidFill>
                  </a:tcPr>
                </a:tc>
                <a:tc>
                  <a:txBody>
                    <a:bodyPr/>
                    <a:lstStyle/>
                    <a:p>
                      <a:endParaRPr lang="en-GB" sz="2300"/>
                    </a:p>
                  </a:txBody>
                  <a:tcPr>
                    <a:solidFill>
                      <a:schemeClr val="accent6">
                        <a:lumMod val="40000"/>
                        <a:lumOff val="60000"/>
                      </a:schemeClr>
                    </a:solidFill>
                  </a:tcPr>
                </a:tc>
                <a:tc>
                  <a:txBody>
                    <a:bodyPr/>
                    <a:lstStyle/>
                    <a:p>
                      <a:r>
                        <a:rPr lang="en-GB" sz="2300"/>
                        <a:t>1</a:t>
                      </a:r>
                    </a:p>
                  </a:txBody>
                  <a:tcPr>
                    <a:solidFill>
                      <a:schemeClr val="accent6">
                        <a:lumMod val="40000"/>
                        <a:lumOff val="60000"/>
                      </a:schemeClr>
                    </a:solidFill>
                  </a:tcPr>
                </a:tc>
                <a:extLst>
                  <a:ext uri="{0D108BD9-81ED-4DB2-BD59-A6C34878D82A}">
                    <a16:rowId xmlns:a16="http://schemas.microsoft.com/office/drawing/2014/main" val="4187316221"/>
                  </a:ext>
                </a:extLst>
              </a:tr>
              <a:tr h="425148">
                <a:tc>
                  <a:txBody>
                    <a:bodyPr/>
                    <a:lstStyle/>
                    <a:p>
                      <a:r>
                        <a:rPr lang="en-GB" sz="2300"/>
                        <a:t>Male</a:t>
                      </a:r>
                    </a:p>
                  </a:txBody>
                  <a:tcPr>
                    <a:solidFill>
                      <a:srgbClr val="FF9300"/>
                    </a:solidFill>
                  </a:tcPr>
                </a:tc>
                <a:tc>
                  <a:txBody>
                    <a:bodyPr/>
                    <a:lstStyle/>
                    <a:p>
                      <a:r>
                        <a:rPr lang="en-GB" sz="2300"/>
                        <a:t>18–20</a:t>
                      </a:r>
                    </a:p>
                  </a:txBody>
                  <a:tcPr>
                    <a:solidFill>
                      <a:srgbClr val="FF9300"/>
                    </a:solidFill>
                  </a:tcPr>
                </a:tc>
                <a:tc>
                  <a:txBody>
                    <a:bodyPr/>
                    <a:lstStyle/>
                    <a:p>
                      <a:r>
                        <a:rPr lang="en-GB" sz="2300"/>
                        <a:t>1</a:t>
                      </a:r>
                    </a:p>
                  </a:txBody>
                  <a:tcPr>
                    <a:solidFill>
                      <a:srgbClr val="FF9300"/>
                    </a:solidFill>
                  </a:tcPr>
                </a:tc>
                <a:extLst>
                  <a:ext uri="{0D108BD9-81ED-4DB2-BD59-A6C34878D82A}">
                    <a16:rowId xmlns:a16="http://schemas.microsoft.com/office/drawing/2014/main" val="2460776437"/>
                  </a:ext>
                </a:extLst>
              </a:tr>
              <a:tr h="425148">
                <a:tc>
                  <a:txBody>
                    <a:bodyPr/>
                    <a:lstStyle/>
                    <a:p>
                      <a:r>
                        <a:rPr lang="en-GB" sz="2300"/>
                        <a:t>Male</a:t>
                      </a:r>
                    </a:p>
                  </a:txBody>
                  <a:tcPr>
                    <a:solidFill>
                      <a:srgbClr val="FF9300"/>
                    </a:solidFill>
                  </a:tcPr>
                </a:tc>
                <a:tc>
                  <a:txBody>
                    <a:bodyPr/>
                    <a:lstStyle/>
                    <a:p>
                      <a:r>
                        <a:rPr lang="en-GB" sz="2300"/>
                        <a:t>18–20</a:t>
                      </a:r>
                    </a:p>
                  </a:txBody>
                  <a:tcPr>
                    <a:solidFill>
                      <a:srgbClr val="FF9300"/>
                    </a:solidFill>
                  </a:tcPr>
                </a:tc>
                <a:tc>
                  <a:txBody>
                    <a:bodyPr/>
                    <a:lstStyle/>
                    <a:p>
                      <a:r>
                        <a:rPr lang="en-GB" sz="2300"/>
                        <a:t>1</a:t>
                      </a:r>
                    </a:p>
                  </a:txBody>
                  <a:tcPr>
                    <a:solidFill>
                      <a:srgbClr val="FF9300"/>
                    </a:solidFill>
                  </a:tcPr>
                </a:tc>
                <a:extLst>
                  <a:ext uri="{0D108BD9-81ED-4DB2-BD59-A6C34878D82A}">
                    <a16:rowId xmlns:a16="http://schemas.microsoft.com/office/drawing/2014/main" val="83763750"/>
                  </a:ext>
                </a:extLst>
              </a:tr>
              <a:tr h="425148">
                <a:tc>
                  <a:txBody>
                    <a:bodyPr/>
                    <a:lstStyle/>
                    <a:p>
                      <a:r>
                        <a:rPr lang="en-GB" sz="2300"/>
                        <a:t>Female</a:t>
                      </a:r>
                    </a:p>
                  </a:txBody>
                  <a:tcPr>
                    <a:solidFill>
                      <a:srgbClr val="929292"/>
                    </a:solidFill>
                  </a:tcPr>
                </a:tc>
                <a:tc>
                  <a:txBody>
                    <a:bodyPr/>
                    <a:lstStyle/>
                    <a:p>
                      <a:r>
                        <a:rPr lang="en-GB" sz="2300"/>
                        <a:t>30–38</a:t>
                      </a:r>
                    </a:p>
                  </a:txBody>
                  <a:tcPr>
                    <a:solidFill>
                      <a:srgbClr val="929292"/>
                    </a:solidFill>
                  </a:tcPr>
                </a:tc>
                <a:tc>
                  <a:txBody>
                    <a:bodyPr/>
                    <a:lstStyle/>
                    <a:p>
                      <a:endParaRPr lang="en-GB" sz="2300"/>
                    </a:p>
                  </a:txBody>
                  <a:tcPr>
                    <a:solidFill>
                      <a:srgbClr val="929292"/>
                    </a:solidFill>
                  </a:tcPr>
                </a:tc>
                <a:extLst>
                  <a:ext uri="{0D108BD9-81ED-4DB2-BD59-A6C34878D82A}">
                    <a16:rowId xmlns:a16="http://schemas.microsoft.com/office/drawing/2014/main" val="4009093732"/>
                  </a:ext>
                </a:extLst>
              </a:tr>
              <a:tr h="425148">
                <a:tc>
                  <a:txBody>
                    <a:bodyPr/>
                    <a:lstStyle/>
                    <a:p>
                      <a:r>
                        <a:rPr lang="en-GB" sz="2300"/>
                        <a:t>Female</a:t>
                      </a:r>
                    </a:p>
                  </a:txBody>
                  <a:tcPr>
                    <a:solidFill>
                      <a:srgbClr val="929292"/>
                    </a:solidFill>
                  </a:tcPr>
                </a:tc>
                <a:tc>
                  <a:txBody>
                    <a:bodyPr/>
                    <a:lstStyle/>
                    <a:p>
                      <a:r>
                        <a:rPr lang="en-GB" sz="2300"/>
                        <a:t>30–38</a:t>
                      </a:r>
                    </a:p>
                  </a:txBody>
                  <a:tcPr>
                    <a:solidFill>
                      <a:srgbClr val="929292"/>
                    </a:solidFill>
                  </a:tcPr>
                </a:tc>
                <a:tc>
                  <a:txBody>
                    <a:bodyPr/>
                    <a:lstStyle/>
                    <a:p>
                      <a:endParaRPr lang="en-GB" sz="2300"/>
                    </a:p>
                  </a:txBody>
                  <a:tcPr>
                    <a:solidFill>
                      <a:srgbClr val="929292"/>
                    </a:solidFill>
                  </a:tcPr>
                </a:tc>
                <a:extLst>
                  <a:ext uri="{0D108BD9-81ED-4DB2-BD59-A6C34878D82A}">
                    <a16:rowId xmlns:a16="http://schemas.microsoft.com/office/drawing/2014/main" val="957164583"/>
                  </a:ext>
                </a:extLst>
              </a:tr>
            </a:tbl>
          </a:graphicData>
        </a:graphic>
      </p:graphicFrame>
      <p:sp>
        <p:nvSpPr>
          <p:cNvPr id="6" name="Text Placeholder 2">
            <a:extLst>
              <a:ext uri="{FF2B5EF4-FFF2-40B4-BE49-F238E27FC236}">
                <a16:creationId xmlns:a16="http://schemas.microsoft.com/office/drawing/2014/main" id="{C1F0F8D3-5199-11DA-2D8C-ADB96C532F67}"/>
              </a:ext>
            </a:extLst>
          </p:cNvPr>
          <p:cNvSpPr txBox="1">
            <a:spLocks/>
          </p:cNvSpPr>
          <p:nvPr/>
        </p:nvSpPr>
        <p:spPr>
          <a:xfrm>
            <a:off x="901145" y="1320930"/>
            <a:ext cx="4858485"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a:t>Synthetic Data </a:t>
            </a:r>
          </a:p>
        </p:txBody>
      </p:sp>
      <p:sp>
        <p:nvSpPr>
          <p:cNvPr id="7" name="Text Placeholder 2">
            <a:extLst>
              <a:ext uri="{FF2B5EF4-FFF2-40B4-BE49-F238E27FC236}">
                <a16:creationId xmlns:a16="http://schemas.microsoft.com/office/drawing/2014/main" id="{760E0AFB-269C-70F8-D004-439355C50C49}"/>
              </a:ext>
            </a:extLst>
          </p:cNvPr>
          <p:cNvSpPr txBox="1">
            <a:spLocks/>
          </p:cNvSpPr>
          <p:nvPr/>
        </p:nvSpPr>
        <p:spPr>
          <a:xfrm>
            <a:off x="5965627" y="1318707"/>
            <a:ext cx="4858485"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a:t>K-anonymized Data (</a:t>
            </a:r>
            <a:r>
              <a:rPr lang="en-GB" sz="3200" i="1"/>
              <a:t>k</a:t>
            </a:r>
            <a:r>
              <a:rPr lang="en-GB" sz="3200"/>
              <a:t> = 2)</a:t>
            </a:r>
          </a:p>
        </p:txBody>
      </p:sp>
      <p:graphicFrame>
        <p:nvGraphicFramePr>
          <p:cNvPr id="12" name="Table 4">
            <a:extLst>
              <a:ext uri="{FF2B5EF4-FFF2-40B4-BE49-F238E27FC236}">
                <a16:creationId xmlns:a16="http://schemas.microsoft.com/office/drawing/2014/main" id="{58EA8CDB-B8E0-396D-FC3E-927B28EEC006}"/>
              </a:ext>
            </a:extLst>
          </p:cNvPr>
          <p:cNvGraphicFramePr>
            <a:graphicFrameLocks/>
          </p:cNvGraphicFramePr>
          <p:nvPr/>
        </p:nvGraphicFramePr>
        <p:xfrm>
          <a:off x="5995348" y="1861632"/>
          <a:ext cx="5400000" cy="3200400"/>
        </p:xfrm>
        <a:graphic>
          <a:graphicData uri="http://schemas.openxmlformats.org/drawingml/2006/table">
            <a:tbl>
              <a:tblPr firstRow="1" bandRow="1">
                <a:tableStyleId>{5C22544A-7EE6-4342-B048-85BDC9FD1C3A}</a:tableStyleId>
              </a:tblPr>
              <a:tblGrid>
                <a:gridCol w="1134320">
                  <a:extLst>
                    <a:ext uri="{9D8B030D-6E8A-4147-A177-3AD203B41FA5}">
                      <a16:colId xmlns:a16="http://schemas.microsoft.com/office/drawing/2014/main" val="3566791641"/>
                    </a:ext>
                  </a:extLst>
                </a:gridCol>
                <a:gridCol w="1565680">
                  <a:extLst>
                    <a:ext uri="{9D8B030D-6E8A-4147-A177-3AD203B41FA5}">
                      <a16:colId xmlns:a16="http://schemas.microsoft.com/office/drawing/2014/main" val="830242034"/>
                    </a:ext>
                  </a:extLst>
                </a:gridCol>
                <a:gridCol w="2124143">
                  <a:extLst>
                    <a:ext uri="{9D8B030D-6E8A-4147-A177-3AD203B41FA5}">
                      <a16:colId xmlns:a16="http://schemas.microsoft.com/office/drawing/2014/main" val="2252441164"/>
                    </a:ext>
                  </a:extLst>
                </a:gridCol>
                <a:gridCol w="575857">
                  <a:extLst>
                    <a:ext uri="{9D8B030D-6E8A-4147-A177-3AD203B41FA5}">
                      <a16:colId xmlns:a16="http://schemas.microsoft.com/office/drawing/2014/main" val="2777882454"/>
                    </a:ext>
                  </a:extLst>
                </a:gridCol>
              </a:tblGrid>
              <a:tr h="370840">
                <a:tc>
                  <a:txBody>
                    <a:bodyPr/>
                    <a:lstStyle/>
                    <a:p>
                      <a:r>
                        <a:rPr lang="en-GB" sz="2400"/>
                        <a:t>Gender</a:t>
                      </a:r>
                    </a:p>
                  </a:txBody>
                  <a:tcPr/>
                </a:tc>
                <a:tc>
                  <a:txBody>
                    <a:bodyPr/>
                    <a:lstStyle/>
                    <a:p>
                      <a:r>
                        <a:rPr lang="en-GB" sz="2400" err="1"/>
                        <a:t>AgeBroad</a:t>
                      </a:r>
                      <a:endParaRPr lang="en-GB" sz="2400"/>
                    </a:p>
                  </a:txBody>
                  <a:tcPr/>
                </a:tc>
                <a:tc>
                  <a:txBody>
                    <a:bodyPr/>
                    <a:lstStyle/>
                    <a:p>
                      <a:r>
                        <a:rPr lang="en-GB" sz="2400" err="1"/>
                        <a:t>isForcedLabour</a:t>
                      </a:r>
                      <a:endParaRPr lang="en-GB" sz="2400"/>
                    </a:p>
                  </a:txBody>
                  <a:tcPr/>
                </a:tc>
                <a:tc>
                  <a:txBody>
                    <a:bodyPr/>
                    <a:lstStyle/>
                    <a:p>
                      <a:r>
                        <a:rPr lang="en-GB" sz="2400" i="1"/>
                        <a:t>k</a:t>
                      </a:r>
                    </a:p>
                  </a:txBody>
                  <a:tcPr/>
                </a:tc>
                <a:extLst>
                  <a:ext uri="{0D108BD9-81ED-4DB2-BD59-A6C34878D82A}">
                    <a16:rowId xmlns:a16="http://schemas.microsoft.com/office/drawing/2014/main" val="4014021575"/>
                  </a:ext>
                </a:extLst>
              </a:tr>
              <a:tr h="370840">
                <a:tc>
                  <a:txBody>
                    <a:bodyPr/>
                    <a:lstStyle/>
                    <a:p>
                      <a:r>
                        <a:rPr lang="en-GB" sz="2400"/>
                        <a:t>Female</a:t>
                      </a:r>
                    </a:p>
                  </a:txBody>
                  <a:tcPr>
                    <a:solidFill>
                      <a:srgbClr val="52A5A1"/>
                    </a:solidFill>
                  </a:tcPr>
                </a:tc>
                <a:tc>
                  <a:txBody>
                    <a:bodyPr/>
                    <a:lstStyle/>
                    <a:p>
                      <a:r>
                        <a:rPr lang="en-GB" sz="2400"/>
                        <a:t>18–20</a:t>
                      </a:r>
                    </a:p>
                  </a:txBody>
                  <a:tcPr>
                    <a:solidFill>
                      <a:srgbClr val="52A5A1"/>
                    </a:solidFill>
                  </a:tcPr>
                </a:tc>
                <a:tc>
                  <a:txBody>
                    <a:bodyPr/>
                    <a:lstStyle/>
                    <a:p>
                      <a:r>
                        <a:rPr lang="en-GB" sz="2400"/>
                        <a:t>1</a:t>
                      </a:r>
                    </a:p>
                  </a:txBody>
                  <a:tcPr>
                    <a:solidFill>
                      <a:srgbClr val="52A5A1"/>
                    </a:solidFill>
                  </a:tcPr>
                </a:tc>
                <a:tc>
                  <a:txBody>
                    <a:bodyPr/>
                    <a:lstStyle/>
                    <a:p>
                      <a:r>
                        <a:rPr lang="en-GB" sz="2400"/>
                        <a:t>1</a:t>
                      </a:r>
                    </a:p>
                  </a:txBody>
                  <a:tcPr>
                    <a:solidFill>
                      <a:srgbClr val="52A5A1"/>
                    </a:solidFill>
                  </a:tcPr>
                </a:tc>
                <a:extLst>
                  <a:ext uri="{0D108BD9-81ED-4DB2-BD59-A6C34878D82A}">
                    <a16:rowId xmlns:a16="http://schemas.microsoft.com/office/drawing/2014/main" val="1982024441"/>
                  </a:ext>
                </a:extLst>
              </a:tr>
              <a:tr h="370840">
                <a:tc>
                  <a:txBody>
                    <a:bodyPr/>
                    <a:lstStyle/>
                    <a:p>
                      <a:r>
                        <a:rPr lang="en-GB" sz="2400"/>
                        <a:t>Male</a:t>
                      </a:r>
                    </a:p>
                  </a:txBody>
                  <a:tcPr>
                    <a:solidFill>
                      <a:srgbClr val="FF9300"/>
                    </a:solidFill>
                  </a:tcPr>
                </a:tc>
                <a:tc>
                  <a:txBody>
                    <a:bodyPr/>
                    <a:lstStyle/>
                    <a:p>
                      <a:r>
                        <a:rPr lang="en-GB" sz="2400"/>
                        <a:t>18–20</a:t>
                      </a:r>
                    </a:p>
                  </a:txBody>
                  <a:tcPr>
                    <a:solidFill>
                      <a:srgbClr val="FF9300"/>
                    </a:solidFill>
                  </a:tcPr>
                </a:tc>
                <a:tc>
                  <a:txBody>
                    <a:bodyPr/>
                    <a:lstStyle/>
                    <a:p>
                      <a:r>
                        <a:rPr lang="en-GB" sz="2400"/>
                        <a:t>1</a:t>
                      </a:r>
                    </a:p>
                  </a:txBody>
                  <a:tcPr>
                    <a:solidFill>
                      <a:srgbClr val="FF9300"/>
                    </a:solidFill>
                  </a:tcPr>
                </a:tc>
                <a:tc>
                  <a:txBody>
                    <a:bodyPr/>
                    <a:lstStyle/>
                    <a:p>
                      <a:r>
                        <a:rPr lang="en-GB" sz="2400"/>
                        <a:t>2</a:t>
                      </a:r>
                    </a:p>
                  </a:txBody>
                  <a:tcPr>
                    <a:solidFill>
                      <a:srgbClr val="FF9300"/>
                    </a:solidFill>
                  </a:tcPr>
                </a:tc>
                <a:extLst>
                  <a:ext uri="{0D108BD9-81ED-4DB2-BD59-A6C34878D82A}">
                    <a16:rowId xmlns:a16="http://schemas.microsoft.com/office/drawing/2014/main" val="2460776437"/>
                  </a:ext>
                </a:extLst>
              </a:tr>
              <a:tr h="370840">
                <a:tc>
                  <a:txBody>
                    <a:bodyPr/>
                    <a:lstStyle/>
                    <a:p>
                      <a:r>
                        <a:rPr lang="en-GB" sz="2400"/>
                        <a:t>Male</a:t>
                      </a:r>
                    </a:p>
                  </a:txBody>
                  <a:tcPr>
                    <a:solidFill>
                      <a:srgbClr val="FF9300"/>
                    </a:solidFill>
                  </a:tcPr>
                </a:tc>
                <a:tc>
                  <a:txBody>
                    <a:bodyPr/>
                    <a:lstStyle/>
                    <a:p>
                      <a:r>
                        <a:rPr lang="en-GB" sz="2400"/>
                        <a:t>18–20</a:t>
                      </a:r>
                    </a:p>
                  </a:txBody>
                  <a:tcPr>
                    <a:solidFill>
                      <a:srgbClr val="FF9300"/>
                    </a:solidFill>
                  </a:tcPr>
                </a:tc>
                <a:tc>
                  <a:txBody>
                    <a:bodyPr/>
                    <a:lstStyle/>
                    <a:p>
                      <a:r>
                        <a:rPr lang="en-GB" sz="2400"/>
                        <a:t>1</a:t>
                      </a:r>
                    </a:p>
                  </a:txBody>
                  <a:tcPr>
                    <a:solidFill>
                      <a:srgbClr val="FF9300"/>
                    </a:solidFill>
                  </a:tcPr>
                </a:tc>
                <a:tc>
                  <a:txBody>
                    <a:bodyPr/>
                    <a:lstStyle/>
                    <a:p>
                      <a:r>
                        <a:rPr lang="en-GB" sz="2400"/>
                        <a:t>2</a:t>
                      </a:r>
                    </a:p>
                  </a:txBody>
                  <a:tcPr>
                    <a:solidFill>
                      <a:srgbClr val="FF9300"/>
                    </a:solidFill>
                  </a:tcPr>
                </a:tc>
                <a:extLst>
                  <a:ext uri="{0D108BD9-81ED-4DB2-BD59-A6C34878D82A}">
                    <a16:rowId xmlns:a16="http://schemas.microsoft.com/office/drawing/2014/main" val="83763750"/>
                  </a:ext>
                </a:extLst>
              </a:tr>
              <a:tr h="370840">
                <a:tc>
                  <a:txBody>
                    <a:bodyPr/>
                    <a:lstStyle/>
                    <a:p>
                      <a:r>
                        <a:rPr lang="en-GB" sz="2400"/>
                        <a:t>Male</a:t>
                      </a:r>
                    </a:p>
                  </a:txBody>
                  <a:tcPr>
                    <a:solidFill>
                      <a:schemeClr val="accent6">
                        <a:lumMod val="40000"/>
                        <a:lumOff val="60000"/>
                      </a:schemeClr>
                    </a:solidFill>
                  </a:tcPr>
                </a:tc>
                <a:tc>
                  <a:txBody>
                    <a:bodyPr/>
                    <a:lstStyle/>
                    <a:p>
                      <a:r>
                        <a:rPr lang="en-GB" sz="2400"/>
                        <a:t>30–38</a:t>
                      </a:r>
                    </a:p>
                  </a:txBody>
                  <a:tcPr>
                    <a:solidFill>
                      <a:schemeClr val="accent6">
                        <a:lumMod val="40000"/>
                        <a:lumOff val="60000"/>
                      </a:schemeClr>
                    </a:solidFill>
                  </a:tcPr>
                </a:tc>
                <a:tc>
                  <a:txBody>
                    <a:bodyPr/>
                    <a:lstStyle/>
                    <a:p>
                      <a:endParaRPr lang="en-GB" sz="2400"/>
                    </a:p>
                  </a:txBody>
                  <a:tcPr>
                    <a:solidFill>
                      <a:schemeClr val="accent6">
                        <a:lumMod val="40000"/>
                        <a:lumOff val="60000"/>
                      </a:schemeClr>
                    </a:solidFill>
                  </a:tcPr>
                </a:tc>
                <a:tc>
                  <a:txBody>
                    <a:bodyPr/>
                    <a:lstStyle/>
                    <a:p>
                      <a:r>
                        <a:rPr lang="en-GB" sz="2400"/>
                        <a:t>1</a:t>
                      </a:r>
                    </a:p>
                  </a:txBody>
                  <a:tcPr>
                    <a:solidFill>
                      <a:schemeClr val="accent6">
                        <a:lumMod val="40000"/>
                        <a:lumOff val="60000"/>
                      </a:schemeClr>
                    </a:solidFill>
                  </a:tcPr>
                </a:tc>
                <a:extLst>
                  <a:ext uri="{0D108BD9-81ED-4DB2-BD59-A6C34878D82A}">
                    <a16:rowId xmlns:a16="http://schemas.microsoft.com/office/drawing/2014/main" val="4009093732"/>
                  </a:ext>
                </a:extLst>
              </a:tr>
              <a:tr h="370840">
                <a:tc>
                  <a:txBody>
                    <a:bodyPr/>
                    <a:lstStyle/>
                    <a:p>
                      <a:r>
                        <a:rPr lang="en-GB" sz="2400"/>
                        <a:t>Female</a:t>
                      </a:r>
                    </a:p>
                  </a:txBody>
                  <a:tcPr>
                    <a:solidFill>
                      <a:srgbClr val="929292"/>
                    </a:solidFill>
                  </a:tcPr>
                </a:tc>
                <a:tc>
                  <a:txBody>
                    <a:bodyPr/>
                    <a:lstStyle/>
                    <a:p>
                      <a:r>
                        <a:rPr lang="en-GB" sz="2400"/>
                        <a:t>30–38</a:t>
                      </a:r>
                    </a:p>
                  </a:txBody>
                  <a:tcPr>
                    <a:solidFill>
                      <a:srgbClr val="929292"/>
                    </a:solidFill>
                  </a:tcPr>
                </a:tc>
                <a:tc>
                  <a:txBody>
                    <a:bodyPr/>
                    <a:lstStyle/>
                    <a:p>
                      <a:endParaRPr lang="en-GB" sz="2400"/>
                    </a:p>
                  </a:txBody>
                  <a:tcPr>
                    <a:solidFill>
                      <a:srgbClr val="929292"/>
                    </a:solidFill>
                  </a:tcPr>
                </a:tc>
                <a:tc>
                  <a:txBody>
                    <a:bodyPr/>
                    <a:lstStyle/>
                    <a:p>
                      <a:r>
                        <a:rPr lang="en-GB" sz="2400"/>
                        <a:t>2</a:t>
                      </a:r>
                    </a:p>
                  </a:txBody>
                  <a:tcPr>
                    <a:solidFill>
                      <a:srgbClr val="929292"/>
                    </a:solidFill>
                  </a:tcPr>
                </a:tc>
                <a:extLst>
                  <a:ext uri="{0D108BD9-81ED-4DB2-BD59-A6C34878D82A}">
                    <a16:rowId xmlns:a16="http://schemas.microsoft.com/office/drawing/2014/main" val="957164583"/>
                  </a:ext>
                </a:extLst>
              </a:tr>
              <a:tr h="370840">
                <a:tc>
                  <a:txBody>
                    <a:bodyPr/>
                    <a:lstStyle/>
                    <a:p>
                      <a:r>
                        <a:rPr lang="en-GB" sz="2400"/>
                        <a:t>Female</a:t>
                      </a:r>
                    </a:p>
                  </a:txBody>
                  <a:tcPr>
                    <a:solidFill>
                      <a:srgbClr val="929292"/>
                    </a:solidFill>
                  </a:tcPr>
                </a:tc>
                <a:tc>
                  <a:txBody>
                    <a:bodyPr/>
                    <a:lstStyle/>
                    <a:p>
                      <a:r>
                        <a:rPr lang="en-GB" sz="2400"/>
                        <a:t>30–38</a:t>
                      </a:r>
                    </a:p>
                  </a:txBody>
                  <a:tcPr>
                    <a:solidFill>
                      <a:srgbClr val="929292"/>
                    </a:solidFill>
                  </a:tcPr>
                </a:tc>
                <a:tc>
                  <a:txBody>
                    <a:bodyPr/>
                    <a:lstStyle/>
                    <a:p>
                      <a:endParaRPr lang="en-GB" sz="2400"/>
                    </a:p>
                  </a:txBody>
                  <a:tcPr>
                    <a:solidFill>
                      <a:srgbClr val="929292"/>
                    </a:solidFill>
                  </a:tcPr>
                </a:tc>
                <a:tc>
                  <a:txBody>
                    <a:bodyPr/>
                    <a:lstStyle/>
                    <a:p>
                      <a:r>
                        <a:rPr lang="en-GB" sz="2400"/>
                        <a:t>2</a:t>
                      </a:r>
                    </a:p>
                  </a:txBody>
                  <a:tcPr>
                    <a:solidFill>
                      <a:srgbClr val="929292"/>
                    </a:solidFill>
                  </a:tcPr>
                </a:tc>
                <a:extLst>
                  <a:ext uri="{0D108BD9-81ED-4DB2-BD59-A6C34878D82A}">
                    <a16:rowId xmlns:a16="http://schemas.microsoft.com/office/drawing/2014/main" val="4242143116"/>
                  </a:ext>
                </a:extLst>
              </a:tr>
            </a:tbl>
          </a:graphicData>
        </a:graphic>
      </p:graphicFrame>
      <p:cxnSp>
        <p:nvCxnSpPr>
          <p:cNvPr id="5" name="Straight Connector 4">
            <a:extLst>
              <a:ext uri="{FF2B5EF4-FFF2-40B4-BE49-F238E27FC236}">
                <a16:creationId xmlns:a16="http://schemas.microsoft.com/office/drawing/2014/main" id="{F3714405-854A-389E-BE25-4439E90F9359}"/>
              </a:ext>
            </a:extLst>
          </p:cNvPr>
          <p:cNvCxnSpPr>
            <a:cxnSpLocks/>
          </p:cNvCxnSpPr>
          <p:nvPr/>
        </p:nvCxnSpPr>
        <p:spPr>
          <a:xfrm>
            <a:off x="5852297" y="2555234"/>
            <a:ext cx="562666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41EA453-E9B6-5782-E710-7C4F2E64FB63}"/>
              </a:ext>
            </a:extLst>
          </p:cNvPr>
          <p:cNvCxnSpPr>
            <a:cxnSpLocks/>
          </p:cNvCxnSpPr>
          <p:nvPr/>
        </p:nvCxnSpPr>
        <p:spPr>
          <a:xfrm>
            <a:off x="5852297" y="3934018"/>
            <a:ext cx="562666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3FF8B41-CE4F-4A57-045F-2EB6B3F1F198}"/>
              </a:ext>
            </a:extLst>
          </p:cNvPr>
          <p:cNvSpPr txBox="1"/>
          <p:nvPr/>
        </p:nvSpPr>
        <p:spPr>
          <a:xfrm>
            <a:off x="5965627" y="5219491"/>
            <a:ext cx="5400000" cy="830997"/>
          </a:xfrm>
          <a:prstGeom prst="rect">
            <a:avLst/>
          </a:prstGeom>
          <a:noFill/>
        </p:spPr>
        <p:txBody>
          <a:bodyPr wrap="square" rtlCol="0">
            <a:spAutoFit/>
          </a:bodyPr>
          <a:lstStyle/>
          <a:p>
            <a:r>
              <a:rPr lang="en-GB" sz="2400" i="1">
                <a:latin typeface="+mj-lt"/>
              </a:rPr>
              <a:t>*Both datasets are generated from the same raw data. For CTDC, k = 10.</a:t>
            </a:r>
          </a:p>
        </p:txBody>
      </p:sp>
      <p:pic>
        <p:nvPicPr>
          <p:cNvPr id="9" name="Graphic 8" descr="Badge Question Mark outline">
            <a:hlinkClick r:id="" action="ppaction://noaction"/>
            <a:extLst>
              <a:ext uri="{FF2B5EF4-FFF2-40B4-BE49-F238E27FC236}">
                <a16:creationId xmlns:a16="http://schemas.microsoft.com/office/drawing/2014/main" id="{3C2DFD9E-BAA1-710E-8EDE-5E93114689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9339" y="1318707"/>
            <a:ext cx="486120" cy="486120"/>
          </a:xfrm>
          <a:prstGeom prst="rect">
            <a:avLst/>
          </a:prstGeom>
        </p:spPr>
      </p:pic>
    </p:spTree>
    <p:extLst>
      <p:ext uri="{BB962C8B-B14F-4D97-AF65-F5344CB8AC3E}">
        <p14:creationId xmlns:p14="http://schemas.microsoft.com/office/powerpoint/2010/main" val="1262151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7707-9EA3-D3F9-9DD6-06E2253994DF}"/>
              </a:ext>
            </a:extLst>
          </p:cNvPr>
          <p:cNvSpPr>
            <a:spLocks noGrp="1"/>
          </p:cNvSpPr>
          <p:nvPr>
            <p:ph type="title"/>
          </p:nvPr>
        </p:nvSpPr>
        <p:spPr/>
        <p:txBody>
          <a:bodyPr>
            <a:normAutofit fontScale="90000"/>
          </a:bodyPr>
          <a:lstStyle/>
          <a:p>
            <a:r>
              <a:rPr lang="en-GB"/>
              <a:t>Overcoming challenges with synthetic data</a:t>
            </a:r>
          </a:p>
        </p:txBody>
      </p:sp>
      <p:sp>
        <p:nvSpPr>
          <p:cNvPr id="3" name="Text Placeholder 2">
            <a:extLst>
              <a:ext uri="{FF2B5EF4-FFF2-40B4-BE49-F238E27FC236}">
                <a16:creationId xmlns:a16="http://schemas.microsoft.com/office/drawing/2014/main" id="{364DB055-8D7B-3567-8CB7-CEA31CB0DADA}"/>
              </a:ext>
            </a:extLst>
          </p:cNvPr>
          <p:cNvSpPr>
            <a:spLocks noGrp="1"/>
          </p:cNvSpPr>
          <p:nvPr>
            <p:ph type="body" idx="1"/>
          </p:nvPr>
        </p:nvSpPr>
        <p:spPr/>
        <p:txBody>
          <a:bodyPr>
            <a:normAutofit/>
          </a:bodyPr>
          <a:lstStyle/>
          <a:p>
            <a:r>
              <a:rPr lang="en-GB" sz="3200"/>
              <a:t>Problem – Then</a:t>
            </a:r>
          </a:p>
        </p:txBody>
      </p:sp>
      <p:sp>
        <p:nvSpPr>
          <p:cNvPr id="4" name="Content Placeholder 3">
            <a:extLst>
              <a:ext uri="{FF2B5EF4-FFF2-40B4-BE49-F238E27FC236}">
                <a16:creationId xmlns:a16="http://schemas.microsoft.com/office/drawing/2014/main" id="{4920BC31-D49C-F8A1-C1D9-AF886F1D3B9C}"/>
              </a:ext>
            </a:extLst>
          </p:cNvPr>
          <p:cNvSpPr>
            <a:spLocks noGrp="1"/>
          </p:cNvSpPr>
          <p:nvPr>
            <p:ph sz="half" idx="10"/>
          </p:nvPr>
        </p:nvSpPr>
        <p:spPr/>
        <p:txBody>
          <a:bodyPr>
            <a:normAutofit fontScale="92500"/>
          </a:bodyPr>
          <a:lstStyle/>
          <a:p>
            <a:r>
              <a:rPr lang="en-GB"/>
              <a:t>CTDC’s previous solution was </a:t>
            </a:r>
            <a:r>
              <a:rPr lang="en-GB" b="1"/>
              <a:t>labour-intensive and partner reliant</a:t>
            </a:r>
          </a:p>
          <a:p>
            <a:r>
              <a:rPr lang="en-GB"/>
              <a:t>K-anonymization results in the </a:t>
            </a:r>
            <a:r>
              <a:rPr lang="en-GB" b="1"/>
              <a:t>loss</a:t>
            </a:r>
            <a:r>
              <a:rPr lang="en-GB"/>
              <a:t> of potentially useful data</a:t>
            </a:r>
          </a:p>
          <a:p>
            <a:r>
              <a:rPr lang="en-GB"/>
              <a:t>Risk of </a:t>
            </a:r>
            <a:r>
              <a:rPr lang="en-GB" b="1"/>
              <a:t>re-identification and reprisals</a:t>
            </a:r>
          </a:p>
          <a:p>
            <a:r>
              <a:rPr lang="en-GB"/>
              <a:t>Market providers were </a:t>
            </a:r>
            <a:r>
              <a:rPr lang="en-GB" b="1"/>
              <a:t>expensive</a:t>
            </a:r>
          </a:p>
        </p:txBody>
      </p:sp>
      <p:sp>
        <p:nvSpPr>
          <p:cNvPr id="5" name="Text Placeholder 4">
            <a:extLst>
              <a:ext uri="{FF2B5EF4-FFF2-40B4-BE49-F238E27FC236}">
                <a16:creationId xmlns:a16="http://schemas.microsoft.com/office/drawing/2014/main" id="{92F91A2B-B34F-66C0-458F-2269EC72777F}"/>
              </a:ext>
            </a:extLst>
          </p:cNvPr>
          <p:cNvSpPr>
            <a:spLocks noGrp="1"/>
          </p:cNvSpPr>
          <p:nvPr>
            <p:ph type="body" idx="11"/>
          </p:nvPr>
        </p:nvSpPr>
        <p:spPr>
          <a:xfrm>
            <a:off x="6272793" y="1805269"/>
            <a:ext cx="4858485" cy="823912"/>
          </a:xfrm>
        </p:spPr>
        <p:txBody>
          <a:bodyPr>
            <a:normAutofit/>
          </a:bodyPr>
          <a:lstStyle/>
          <a:p>
            <a:r>
              <a:rPr lang="en-GB" sz="3200"/>
              <a:t>Solution – Now</a:t>
            </a:r>
          </a:p>
        </p:txBody>
      </p:sp>
      <p:sp>
        <p:nvSpPr>
          <p:cNvPr id="6" name="Content Placeholder 5">
            <a:extLst>
              <a:ext uri="{FF2B5EF4-FFF2-40B4-BE49-F238E27FC236}">
                <a16:creationId xmlns:a16="http://schemas.microsoft.com/office/drawing/2014/main" id="{3B017121-035B-263F-9114-18D06426D56B}"/>
              </a:ext>
            </a:extLst>
          </p:cNvPr>
          <p:cNvSpPr>
            <a:spLocks noGrp="1"/>
          </p:cNvSpPr>
          <p:nvPr>
            <p:ph sz="half" idx="12"/>
          </p:nvPr>
        </p:nvSpPr>
        <p:spPr>
          <a:xfrm>
            <a:off x="6272793" y="2738717"/>
            <a:ext cx="5242932" cy="3438245"/>
          </a:xfrm>
        </p:spPr>
        <p:txBody>
          <a:bodyPr>
            <a:noAutofit/>
          </a:bodyPr>
          <a:lstStyle/>
          <a:p>
            <a:r>
              <a:rPr lang="en-GB" sz="2600"/>
              <a:t>Microsoft Research’s solution </a:t>
            </a:r>
            <a:r>
              <a:rPr lang="en-GB" sz="2600" b="1"/>
              <a:t>automatically</a:t>
            </a:r>
            <a:r>
              <a:rPr lang="en-GB" sz="2600"/>
              <a:t> prevents the publication of rare attributes</a:t>
            </a:r>
          </a:p>
          <a:p>
            <a:r>
              <a:rPr lang="en-GB" sz="2600" b="1"/>
              <a:t>Preserves </a:t>
            </a:r>
            <a:r>
              <a:rPr lang="en-GB" sz="2600"/>
              <a:t>the statistical properties and relationships in the original data</a:t>
            </a:r>
          </a:p>
          <a:p>
            <a:r>
              <a:rPr lang="en-GB" sz="2600"/>
              <a:t>Differential privacy </a:t>
            </a:r>
            <a:r>
              <a:rPr lang="en-GB" sz="2600" b="1"/>
              <a:t>guarantees against any privacy attacks</a:t>
            </a:r>
          </a:p>
          <a:p>
            <a:r>
              <a:rPr lang="en-GB" sz="2600" b="1"/>
              <a:t>Open-source</a:t>
            </a:r>
          </a:p>
        </p:txBody>
      </p:sp>
    </p:spTree>
    <p:extLst>
      <p:ext uri="{BB962C8B-B14F-4D97-AF65-F5344CB8AC3E}">
        <p14:creationId xmlns:p14="http://schemas.microsoft.com/office/powerpoint/2010/main" val="370739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2FAC4-EF72-5FF3-511A-E88DE94C4928}"/>
              </a:ext>
            </a:extLst>
          </p:cNvPr>
          <p:cNvSpPr>
            <a:spLocks noGrp="1"/>
          </p:cNvSpPr>
          <p:nvPr>
            <p:ph type="title"/>
          </p:nvPr>
        </p:nvSpPr>
        <p:spPr/>
        <p:txBody>
          <a:bodyPr>
            <a:normAutofit fontScale="90000"/>
          </a:bodyPr>
          <a:lstStyle/>
          <a:p>
            <a:r>
              <a:rPr lang="en-GB"/>
              <a:t>Synthetic Data</a:t>
            </a:r>
            <a:br>
              <a:rPr lang="en-GB"/>
            </a:br>
            <a:r>
              <a:rPr lang="en-GB"/>
              <a:t>Tech Against Trafficking Accelerator Program</a:t>
            </a:r>
          </a:p>
        </p:txBody>
      </p:sp>
      <p:sp>
        <p:nvSpPr>
          <p:cNvPr id="3" name="Content Placeholder 2">
            <a:extLst>
              <a:ext uri="{FF2B5EF4-FFF2-40B4-BE49-F238E27FC236}">
                <a16:creationId xmlns:a16="http://schemas.microsoft.com/office/drawing/2014/main" id="{C01D2477-76AD-DD21-B7B5-75B1529C5DBE}"/>
              </a:ext>
            </a:extLst>
          </p:cNvPr>
          <p:cNvSpPr>
            <a:spLocks noGrp="1"/>
          </p:cNvSpPr>
          <p:nvPr>
            <p:ph sz="half" idx="10"/>
          </p:nvPr>
        </p:nvSpPr>
        <p:spPr/>
        <p:txBody>
          <a:bodyPr>
            <a:normAutofit lnSpcReduction="10000"/>
          </a:bodyPr>
          <a:lstStyle/>
          <a:p>
            <a:pPr marL="457200" indent="-457200">
              <a:buFont typeface="Arial" panose="020B0604020202020204" pitchFamily="34" charset="0"/>
              <a:buChar char="•"/>
            </a:pPr>
            <a:r>
              <a:rPr lang="en-GB"/>
              <a:t>Tech Against Trafficking invited IOM’s CTDC to participate the 2019 Accelerator Program.</a:t>
            </a:r>
          </a:p>
          <a:p>
            <a:pPr marL="457200" indent="-457200">
              <a:buFont typeface="Arial" panose="020B0604020202020204" pitchFamily="34" charset="0"/>
              <a:buChar char="•"/>
            </a:pPr>
            <a:r>
              <a:rPr lang="en-GB"/>
              <a:t>The partnership focused on 3 workstreams:</a:t>
            </a:r>
          </a:p>
          <a:p>
            <a:pPr marL="1143000" lvl="1" indent="-457200">
              <a:spcBef>
                <a:spcPts val="1000"/>
              </a:spcBef>
              <a:buFont typeface="+mj-lt"/>
              <a:buAutoNum type="arabicPeriod"/>
            </a:pPr>
            <a:r>
              <a:rPr lang="en-GB" b="1"/>
              <a:t>Privacy-preserving mechanism</a:t>
            </a:r>
            <a:r>
              <a:rPr lang="en-GB"/>
              <a:t>: </a:t>
            </a:r>
            <a:br>
              <a:rPr lang="en-GB"/>
            </a:br>
            <a:r>
              <a:rPr lang="en-GB"/>
              <a:t>Develop a solution for </a:t>
            </a:r>
            <a:r>
              <a:rPr lang="en-GB" err="1"/>
              <a:t>analyzing</a:t>
            </a:r>
            <a:r>
              <a:rPr lang="en-GB"/>
              <a:t> case data while protecting victim privacy.</a:t>
            </a:r>
          </a:p>
          <a:p>
            <a:pPr marL="1143000" lvl="1" indent="-457200">
              <a:spcBef>
                <a:spcPts val="1000"/>
              </a:spcBef>
              <a:buFont typeface="+mj-lt"/>
              <a:buAutoNum type="arabicPeriod"/>
            </a:pPr>
            <a:r>
              <a:rPr lang="en-GB" b="1"/>
              <a:t>Data standards: </a:t>
            </a:r>
            <a:br>
              <a:rPr lang="en-GB" b="1"/>
            </a:br>
            <a:r>
              <a:rPr lang="en-GB"/>
              <a:t>Address data standards/consistency related to victim case management.</a:t>
            </a:r>
          </a:p>
          <a:p>
            <a:pPr marL="1143000" lvl="1" indent="-457200">
              <a:spcBef>
                <a:spcPts val="1000"/>
              </a:spcBef>
              <a:buFont typeface="+mj-lt"/>
              <a:buAutoNum type="arabicPeriod"/>
            </a:pPr>
            <a:r>
              <a:rPr lang="en-GB" b="1"/>
              <a:t>Stakeholder engagement: </a:t>
            </a:r>
            <a:br>
              <a:rPr lang="en-GB"/>
            </a:br>
            <a:r>
              <a:rPr lang="en-GB"/>
              <a:t>Maximize utility and impact of the CTDC platform.</a:t>
            </a:r>
          </a:p>
          <a:p>
            <a:pPr marL="457200" indent="-457200">
              <a:buFont typeface="Arial" panose="020B0604020202020204" pitchFamily="34" charset="0"/>
              <a:buChar char="•"/>
            </a:pPr>
            <a:r>
              <a:rPr lang="en-GB"/>
              <a:t>IOM has benefitted from substantial in-kind support from Microsoft Research to support CTDC.</a:t>
            </a:r>
          </a:p>
          <a:p>
            <a:pPr marL="457200" indent="-457200">
              <a:buFont typeface="Arial" panose="020B0604020202020204" pitchFamily="34" charset="0"/>
              <a:buChar char="•"/>
            </a:pPr>
            <a:endParaRPr lang="en-GB"/>
          </a:p>
        </p:txBody>
      </p:sp>
    </p:spTree>
    <p:extLst>
      <p:ext uri="{BB962C8B-B14F-4D97-AF65-F5344CB8AC3E}">
        <p14:creationId xmlns:p14="http://schemas.microsoft.com/office/powerpoint/2010/main" val="2738632559"/>
      </p:ext>
    </p:extLst>
  </p:cSld>
  <p:clrMapOvr>
    <a:masterClrMapping/>
  </p:clrMapOvr>
</p:sld>
</file>

<file path=ppt/theme/theme1.xml><?xml version="1.0" encoding="utf-8"?>
<a:theme xmlns:a="http://schemas.openxmlformats.org/drawingml/2006/main" name="Thème Office">
  <a:themeElements>
    <a:clrScheme name="Customized">
      <a:dk1>
        <a:srgbClr val="3F3F3F"/>
      </a:dk1>
      <a:lt1>
        <a:sysClr val="window" lastClr="FFFFFF"/>
      </a:lt1>
      <a:dk2>
        <a:srgbClr val="44546A"/>
      </a:dk2>
      <a:lt2>
        <a:srgbClr val="E7E6E6"/>
      </a:lt2>
      <a:accent1>
        <a:srgbClr val="0033A0"/>
      </a:accent1>
      <a:accent2>
        <a:srgbClr val="418FDE"/>
      </a:accent2>
      <a:accent3>
        <a:srgbClr val="FFB81C"/>
      </a:accent3>
      <a:accent4>
        <a:srgbClr val="5CB8B2"/>
      </a:accent4>
      <a:accent5>
        <a:srgbClr val="FF671F"/>
      </a:accent5>
      <a:accent6>
        <a:srgbClr val="D2263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4A07CCE546E44CB883D004D6DEECAA" ma:contentTypeVersion="12" ma:contentTypeDescription="Create a new document." ma:contentTypeScope="" ma:versionID="813f9bb1265538bc483a7058d760dbfb">
  <xsd:schema xmlns:xsd="http://www.w3.org/2001/XMLSchema" xmlns:xs="http://www.w3.org/2001/XMLSchema" xmlns:p="http://schemas.microsoft.com/office/2006/metadata/properties" xmlns:ns2="bdd7aef3-bb1d-48f6-9428-2b348b40ea34" xmlns:ns3="8d910f5c-a4ee-4a1d-813e-b6a3665b5540" targetNamespace="http://schemas.microsoft.com/office/2006/metadata/properties" ma:root="true" ma:fieldsID="f739c857b0dfed93a1c3263d55d9ca55" ns2:_="" ns3:_="">
    <xsd:import namespace="bdd7aef3-bb1d-48f6-9428-2b348b40ea34"/>
    <xsd:import namespace="8d910f5c-a4ee-4a1d-813e-b6a3665b554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d7aef3-bb1d-48f6-9428-2b348b40ea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3f610b-9ee9-4302-9a9e-eaae0f0c7bd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910f5c-a4ee-4a1d-813e-b6a3665b554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8cb586-5df8-4177-96b0-c3e18db90552}" ma:internalName="TaxCatchAll" ma:showField="CatchAllData" ma:web="8d910f5c-a4ee-4a1d-813e-b6a3665b554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d910f5c-a4ee-4a1d-813e-b6a3665b5540" xsi:nil="true"/>
    <lcf76f155ced4ddcb4097134ff3c332f xmlns="bdd7aef3-bb1d-48f6-9428-2b348b40ea34">
      <Terms xmlns="http://schemas.microsoft.com/office/infopath/2007/PartnerControls"/>
    </lcf76f155ced4ddcb4097134ff3c332f>
    <SharedWithUsers xmlns="8d910f5c-a4ee-4a1d-813e-b6a3665b5540">
      <UserInfo>
        <DisplayName/>
        <AccountId xsi:nil="true"/>
        <AccountType/>
      </UserInfo>
    </SharedWithUsers>
  </documentManagement>
</p:properties>
</file>

<file path=customXml/itemProps1.xml><?xml version="1.0" encoding="utf-8"?>
<ds:datastoreItem xmlns:ds="http://schemas.openxmlformats.org/officeDocument/2006/customXml" ds:itemID="{5C5662AE-A3AE-4D0A-B262-6ECA66721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d7aef3-bb1d-48f6-9428-2b348b40ea34"/>
    <ds:schemaRef ds:uri="8d910f5c-a4ee-4a1d-813e-b6a3665b55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95EA38-359E-454C-9FB4-9C0B87CDD505}">
  <ds:schemaRefs>
    <ds:schemaRef ds:uri="http://schemas.microsoft.com/sharepoint/v3/contenttype/forms"/>
  </ds:schemaRefs>
</ds:datastoreItem>
</file>

<file path=customXml/itemProps3.xml><?xml version="1.0" encoding="utf-8"?>
<ds:datastoreItem xmlns:ds="http://schemas.openxmlformats.org/officeDocument/2006/customXml" ds:itemID="{7911EBE6-C297-4100-9967-8B08CBD33559}">
  <ds:schemaRefs>
    <ds:schemaRef ds:uri="5656d18b-a150-4f27-9af6-625d55dbc8bd"/>
    <ds:schemaRef ds:uri="5e634015-3937-4a2a-866f-ff6676fa26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d910f5c-a4ee-4a1d-813e-b6a3665b5540"/>
    <ds:schemaRef ds:uri="bdd7aef3-bb1d-48f6-9428-2b348b40ea34"/>
  </ds:schemaRefs>
</ds:datastoreItem>
</file>

<file path=docProps/app.xml><?xml version="1.0" encoding="utf-8"?>
<Properties xmlns="http://schemas.openxmlformats.org/officeDocument/2006/extended-properties" xmlns:vt="http://schemas.openxmlformats.org/officeDocument/2006/docPropsVTypes">
  <TotalTime>54</TotalTime>
  <Words>2014</Words>
  <Application>Microsoft Macintosh PowerPoint</Application>
  <PresentationFormat>Widescreen</PresentationFormat>
  <Paragraphs>256</Paragraphs>
  <Slides>21</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Arial,Sans-Serif</vt:lpstr>
      <vt:lpstr>Avenir</vt:lpstr>
      <vt:lpstr>Calibri</vt:lpstr>
      <vt:lpstr>Calibri Light</vt:lpstr>
      <vt:lpstr>Gill Sans Nova</vt:lpstr>
      <vt:lpstr>Gill Sans Nova Light</vt:lpstr>
      <vt:lpstr>Lato</vt:lpstr>
      <vt:lpstr>Segoe UI</vt:lpstr>
      <vt:lpstr>Söhne</vt:lpstr>
      <vt:lpstr>Thème Office</vt:lpstr>
      <vt:lpstr>Strengthening multilateral cooperation to address tech-facilitated TiP</vt:lpstr>
      <vt:lpstr>Use of tech and data to inform stakeholders</vt:lpstr>
      <vt:lpstr>Case data</vt:lpstr>
      <vt:lpstr>Internal → External</vt:lpstr>
      <vt:lpstr>What are synthetic data?</vt:lpstr>
      <vt:lpstr>Raw Data vs. K-anonymized Data Example</vt:lpstr>
      <vt:lpstr>Example: Synthetic Data vs. K-anonymized Data</vt:lpstr>
      <vt:lpstr>Overcoming challenges with synthetic data</vt:lpstr>
      <vt:lpstr>Synthetic Data Tech Against Trafficking Accelerator Program</vt:lpstr>
      <vt:lpstr>Global Synthetic Dataset You can download data, codebook, and data dictionary</vt:lpstr>
      <vt:lpstr>Global Victim-Perpetrator Synthetic Dataset You can download data, codebook, and data dictionary</vt:lpstr>
      <vt:lpstr>HTCDS Human Trafficking Case Data Standard</vt:lpstr>
      <vt:lpstr>Background</vt:lpstr>
      <vt:lpstr>PowerPoint Presentation</vt:lpstr>
      <vt:lpstr>Human Trafficking Case Data Standard</vt:lpstr>
      <vt:lpstr>HTCDS Purposes</vt:lpstr>
      <vt:lpstr>HTCDS Tools</vt:lpstr>
      <vt:lpstr>  IOM and international standardized data on TiP</vt:lpstr>
      <vt:lpstr>PowerPoint Presentation</vt:lpstr>
      <vt:lpstr>Synthetic Data and HTCDS: Relevance to multilateral cooperation</vt:lpstr>
      <vt:lpstr>International Organization for Migration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GUILLEMIN Salômé</dc:creator>
  <cp:lastModifiedBy>KOMENDA Heather</cp:lastModifiedBy>
  <cp:revision>4</cp:revision>
  <dcterms:created xsi:type="dcterms:W3CDTF">2018-02-07T13:14:28Z</dcterms:created>
  <dcterms:modified xsi:type="dcterms:W3CDTF">2023-05-25T07:42:08Z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0x010100AF4A07CCE546E44CB883D004D6DEECAA</vt:lpwstr>
  </property>
  <property fmtid="{D5CDD505-2E9C-101B-9397-08002B2CF9AE}" pid="3" name="id256f71d35345689474340dd007a09d">
    <vt:lpwstr/>
  </property>
  <property fmtid="{D5CDD505-2E9C-101B-9397-08002B2CF9AE}" pid="4" name="DMSSCCorpOwner">
    <vt:lpwstr>862;#MAC-OCU|0b9e9642-cccf-4eaa-8edb-ac266cf71c05</vt:lpwstr>
  </property>
  <property fmtid="{D5CDD505-2E9C-101B-9397-08002B2CF9AE}" pid="5" name="DMSSCTypeofAgreement">
    <vt:lpwstr/>
  </property>
  <property fmtid="{D5CDD505-2E9C-101B-9397-08002B2CF9AE}" pid="6" name="DMSSCCountriesCovered">
    <vt:lpwstr/>
  </property>
  <property fmtid="{D5CDD505-2E9C-101B-9397-08002B2CF9AE}" pid="7" name="DMSSCLanguage">
    <vt:lpwstr>34;#English|4fdb6f7f-87a6-4bdf-a113-af22aa89e0ff</vt:lpwstr>
  </property>
  <property fmtid="{D5CDD505-2E9C-101B-9397-08002B2CF9AE}" pid="8" name="bec6e32e305846fc8e862047ed16a744">
    <vt:lpwstr/>
  </property>
  <property fmtid="{D5CDD505-2E9C-101B-9397-08002B2CF9AE}" pid="9" name="DMSSCKeywords">
    <vt:lpwstr>159;#Media|cc49fb40-6c67-4cc3-9f66-86521243db1c</vt:lpwstr>
  </property>
  <property fmtid="{D5CDD505-2E9C-101B-9397-08002B2CF9AE}" pid="10" name="m63e22d85a01426b88ef9c83ec989ddc">
    <vt:lpwstr/>
  </property>
  <property fmtid="{D5CDD505-2E9C-101B-9397-08002B2CF9AE}" pid="11" name="a5c21126b0694d93a778523f94f94e6e">
    <vt:lpwstr/>
  </property>
  <property fmtid="{D5CDD505-2E9C-101B-9397-08002B2CF9AE}" pid="12" name="_dlc_DocIdItemGuid">
    <vt:lpwstr>aa60b335-b7f6-4410-82d5-1d66239af6fa</vt:lpwstr>
  </property>
  <property fmtid="{D5CDD505-2E9C-101B-9397-08002B2CF9AE}" pid="13" name="DMSSCCountryofDutyStation">
    <vt:lpwstr/>
  </property>
  <property fmtid="{D5CDD505-2E9C-101B-9397-08002B2CF9AE}" pid="14" name="DMSSCSubjects">
    <vt:lpwstr>158;#Media and Public Information / Advocacy|6e24bce2-2066-46fb-9e2b-e7d172d8faed</vt:lpwstr>
  </property>
  <property fmtid="{D5CDD505-2E9C-101B-9397-08002B2CF9AE}" pid="15" name="DMSSCCountry">
    <vt:lpwstr/>
  </property>
  <property fmtid="{D5CDD505-2E9C-101B-9397-08002B2CF9AE}" pid="16" name="MSIP_Label_2059aa38-f392-4105-be92-628035578272_Enabled">
    <vt:lpwstr>true</vt:lpwstr>
  </property>
  <property fmtid="{D5CDD505-2E9C-101B-9397-08002B2CF9AE}" pid="17" name="MSIP_Label_2059aa38-f392-4105-be92-628035578272_SetDate">
    <vt:lpwstr>2020-09-18T07:58:03Z</vt:lpwstr>
  </property>
  <property fmtid="{D5CDD505-2E9C-101B-9397-08002B2CF9AE}" pid="18" name="MSIP_Label_2059aa38-f392-4105-be92-628035578272_Method">
    <vt:lpwstr>Standard</vt:lpwstr>
  </property>
  <property fmtid="{D5CDD505-2E9C-101B-9397-08002B2CF9AE}" pid="19" name="MSIP_Label_2059aa38-f392-4105-be92-628035578272_Name">
    <vt:lpwstr>IOMLb0020IN123173</vt:lpwstr>
  </property>
  <property fmtid="{D5CDD505-2E9C-101B-9397-08002B2CF9AE}" pid="20" name="MSIP_Label_2059aa38-f392-4105-be92-628035578272_SiteId">
    <vt:lpwstr>1588262d-23fb-43b4-bd6e-bce49c8e6186</vt:lpwstr>
  </property>
  <property fmtid="{D5CDD505-2E9C-101B-9397-08002B2CF9AE}" pid="21" name="MSIP_Label_2059aa38-f392-4105-be92-628035578272_ActionId">
    <vt:lpwstr>3edb292f-dda3-43e2-ab26-0000d6fb00cd</vt:lpwstr>
  </property>
  <property fmtid="{D5CDD505-2E9C-101B-9397-08002B2CF9AE}" pid="22" name="MSIP_Label_2059aa38-f392-4105-be92-628035578272_ContentBits">
    <vt:lpwstr>0</vt:lpwstr>
  </property>
  <property fmtid="{D5CDD505-2E9C-101B-9397-08002B2CF9AE}" pid="23" name="MediaServiceImageTags">
    <vt:lpwstr/>
  </property>
  <property fmtid="{D5CDD505-2E9C-101B-9397-08002B2CF9AE}" pid="24" name="Order">
    <vt:r8>22700</vt:r8>
  </property>
  <property fmtid="{D5CDD505-2E9C-101B-9397-08002B2CF9AE}" pid="25" name="xd_ProgID">
    <vt:lpwstr/>
  </property>
  <property fmtid="{D5CDD505-2E9C-101B-9397-08002B2CF9AE}" pid="26" name="_SourceUrl">
    <vt:lpwstr/>
  </property>
  <property fmtid="{D5CDD505-2E9C-101B-9397-08002B2CF9AE}" pid="27" name="_SharedFileIndex">
    <vt:lpwstr/>
  </property>
  <property fmtid="{D5CDD505-2E9C-101B-9397-08002B2CF9AE}" pid="28" name="ComplianceAssetId">
    <vt:lpwstr/>
  </property>
  <property fmtid="{D5CDD505-2E9C-101B-9397-08002B2CF9AE}" pid="29" name="TemplateUrl">
    <vt:lpwstr/>
  </property>
  <property fmtid="{D5CDD505-2E9C-101B-9397-08002B2CF9AE}" pid="30" name="_ExtendedDescription">
    <vt:lpwstr/>
  </property>
  <property fmtid="{D5CDD505-2E9C-101B-9397-08002B2CF9AE}" pid="31" name="TriggerFlowInfo">
    <vt:lpwstr/>
  </property>
  <property fmtid="{D5CDD505-2E9C-101B-9397-08002B2CF9AE}" pid="32" name="xd_Signature">
    <vt:bool>false</vt:bool>
  </property>
</Properties>
</file>